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61" r:id="rId7"/>
    <p:sldId id="270" r:id="rId8"/>
    <p:sldId id="258" r:id="rId9"/>
    <p:sldId id="266" r:id="rId10"/>
    <p:sldId id="259" r:id="rId11"/>
    <p:sldId id="267" r:id="rId12"/>
    <p:sldId id="262" r:id="rId13"/>
    <p:sldId id="264" r:id="rId14"/>
    <p:sldId id="263" r:id="rId15"/>
    <p:sldId id="269" r:id="rId16"/>
    <p:sldId id="260" r:id="rId17"/>
    <p:sldId id="265" r:id="rId18"/>
  </p:sldIdLst>
  <p:sldSz cx="12192000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>
          <p15:clr>
            <a:srgbClr val="A4A3A4"/>
          </p15:clr>
        </p15:guide>
        <p15:guide id="2" orient="horz" pos="91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732">
          <p15:clr>
            <a:srgbClr val="A4A3A4"/>
          </p15:clr>
        </p15:guide>
        <p15:guide id="5" orient="horz" pos="468">
          <p15:clr>
            <a:srgbClr val="A4A3A4"/>
          </p15:clr>
        </p15:guide>
        <p15:guide id="6" orient="horz" pos="648">
          <p15:clr>
            <a:srgbClr val="A4A3A4"/>
          </p15:clr>
        </p15:guide>
        <p15:guide id="7" pos="3840">
          <p15:clr>
            <a:srgbClr val="A4A3A4"/>
          </p15:clr>
        </p15:guide>
        <p15:guide id="8" pos="512">
          <p15:clr>
            <a:srgbClr val="A4A3A4"/>
          </p15:clr>
        </p15:guide>
        <p15:guide id="9">
          <p15:clr>
            <a:srgbClr val="A4A3A4"/>
          </p15:clr>
        </p15:guide>
        <p15:guide id="10" pos="7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AVER Faye" initials="FW" lastIdx="1" clrIdx="0">
    <p:extLst>
      <p:ext uri="{19B8F6BF-5375-455C-9EA6-DF929625EA0E}">
        <p15:presenceInfo xmlns:p15="http://schemas.microsoft.com/office/powerpoint/2012/main" userId="S::WeaverF@iucn.org::723de36d-dae1-4364-8b24-39dfedbe6e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F60"/>
    <a:srgbClr val="E0ECE2"/>
    <a:srgbClr val="7DAF85"/>
    <a:srgbClr val="9DAB90"/>
    <a:srgbClr val="FFFFFF"/>
    <a:srgbClr val="BBAB5D"/>
    <a:srgbClr val="C9BC7D"/>
    <a:srgbClr val="54CF5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DBEC81-0E36-29E5-A34B-1FF51B56BC0D}" v="15" dt="2025-06-24T08:59:39.200"/>
    <p1510:client id="{3D54AA2E-0832-4D54-860C-3CFBF9614A13}" v="397" dt="2025-06-23T22:20:04.270"/>
    <p1510:client id="{A10648A7-8549-4BEA-8502-3345C0F8C230}" v="633" dt="2025-06-24T06:25:19.617"/>
    <p1510:client id="{DFC20DD9-44AA-F54D-9D0A-B9B2D675B908}" v="2" dt="2025-06-24T13:29:18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175" autoAdjust="0"/>
  </p:normalViewPr>
  <p:slideViewPr>
    <p:cSldViewPr snapToGrid="0">
      <p:cViewPr varScale="1">
        <p:scale>
          <a:sx n="35" d="100"/>
          <a:sy n="35" d="100"/>
        </p:scale>
        <p:origin x="1844" y="44"/>
      </p:cViewPr>
      <p:guideLst>
        <p:guide orient="horz" pos="192"/>
        <p:guide orient="horz" pos="918"/>
        <p:guide orient="horz" pos="384"/>
        <p:guide orient="horz" pos="732"/>
        <p:guide orient="horz" pos="468"/>
        <p:guide orient="horz" pos="648"/>
        <p:guide pos="3840"/>
        <p:guide pos="512"/>
        <p:guide/>
        <p:guide pos="7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AVER Faye" userId="S::weaverf@iucn.org::723de36d-dae1-4364-8b24-39dfedbe6eb4" providerId="AD" clId="Web-{9588151C-4617-5FD3-68A0-C643DA6DCD0F}"/>
    <pc:docChg chg="modSld">
      <pc:chgData name="WEAVER Faye" userId="S::weaverf@iucn.org::723de36d-dae1-4364-8b24-39dfedbe6eb4" providerId="AD" clId="Web-{9588151C-4617-5FD3-68A0-C643DA6DCD0F}" dt="2025-06-24T13:58:42.619" v="1"/>
      <pc:docMkLst>
        <pc:docMk/>
      </pc:docMkLst>
      <pc:sldChg chg="modNotes">
        <pc:chgData name="WEAVER Faye" userId="S::weaverf@iucn.org::723de36d-dae1-4364-8b24-39dfedbe6eb4" providerId="AD" clId="Web-{9588151C-4617-5FD3-68A0-C643DA6DCD0F}" dt="2025-06-24T13:58:42.619" v="1"/>
        <pc:sldMkLst>
          <pc:docMk/>
          <pc:sldMk cId="1885660817" sldId="257"/>
        </pc:sldMkLst>
      </pc:sldChg>
    </pc:docChg>
  </pc:docChgLst>
  <pc:docChgLst>
    <pc:chgData name="WEAVER Faye" userId="723de36d-dae1-4364-8b24-39dfedbe6eb4" providerId="ADAL" clId="{A10648A7-8549-4BEA-8502-3345C0F8C230}"/>
    <pc:docChg chg="undo custSel modSld">
      <pc:chgData name="WEAVER Faye" userId="723de36d-dae1-4364-8b24-39dfedbe6eb4" providerId="ADAL" clId="{A10648A7-8549-4BEA-8502-3345C0F8C230}" dt="2025-06-24T09:51:23.867" v="857" actId="20577"/>
      <pc:docMkLst>
        <pc:docMk/>
      </pc:docMkLst>
      <pc:sldChg chg="modSp mod modNotesTx">
        <pc:chgData name="WEAVER Faye" userId="723de36d-dae1-4364-8b24-39dfedbe6eb4" providerId="ADAL" clId="{A10648A7-8549-4BEA-8502-3345C0F8C230}" dt="2025-06-24T06:41:21.612" v="731" actId="20577"/>
        <pc:sldMkLst>
          <pc:docMk/>
          <pc:sldMk cId="3396690585" sldId="256"/>
        </pc:sldMkLst>
        <pc:spChg chg="mod">
          <ac:chgData name="WEAVER Faye" userId="723de36d-dae1-4364-8b24-39dfedbe6eb4" providerId="ADAL" clId="{A10648A7-8549-4BEA-8502-3345C0F8C230}" dt="2025-06-24T06:32:19.447" v="658" actId="13926"/>
          <ac:spMkLst>
            <pc:docMk/>
            <pc:sldMk cId="3396690585" sldId="256"/>
            <ac:spMk id="6" creationId="{6B10CE7F-A3FE-5BFA-16F1-7A5F169F93BA}"/>
          </ac:spMkLst>
        </pc:spChg>
        <pc:picChg chg="mod">
          <ac:chgData name="WEAVER Faye" userId="723de36d-dae1-4364-8b24-39dfedbe6eb4" providerId="ADAL" clId="{A10648A7-8549-4BEA-8502-3345C0F8C230}" dt="2025-06-24T06:32:22.923" v="659" actId="1076"/>
          <ac:picMkLst>
            <pc:docMk/>
            <pc:sldMk cId="3396690585" sldId="256"/>
            <ac:picMk id="9" creationId="{9FD3D497-8D10-C160-C391-97AD9581D6B3}"/>
          </ac:picMkLst>
        </pc:picChg>
      </pc:sldChg>
      <pc:sldChg chg="modNotesTx">
        <pc:chgData name="WEAVER Faye" userId="723de36d-dae1-4364-8b24-39dfedbe6eb4" providerId="ADAL" clId="{A10648A7-8549-4BEA-8502-3345C0F8C230}" dt="2025-06-24T06:49:28.734" v="845" actId="20577"/>
        <pc:sldMkLst>
          <pc:docMk/>
          <pc:sldMk cId="1885660817" sldId="257"/>
        </pc:sldMkLst>
      </pc:sldChg>
      <pc:sldChg chg="modNotesTx">
        <pc:chgData name="WEAVER Faye" userId="723de36d-dae1-4364-8b24-39dfedbe6eb4" providerId="ADAL" clId="{A10648A7-8549-4BEA-8502-3345C0F8C230}" dt="2025-06-24T06:50:43.173" v="849" actId="20577"/>
        <pc:sldMkLst>
          <pc:docMk/>
          <pc:sldMk cId="1596808177" sldId="258"/>
        </pc:sldMkLst>
      </pc:sldChg>
      <pc:sldChg chg="modNotesTx">
        <pc:chgData name="WEAVER Faye" userId="723de36d-dae1-4364-8b24-39dfedbe6eb4" providerId="ADAL" clId="{A10648A7-8549-4BEA-8502-3345C0F8C230}" dt="2025-06-24T05:54:42.814" v="2" actId="20577"/>
        <pc:sldMkLst>
          <pc:docMk/>
          <pc:sldMk cId="1007981606" sldId="259"/>
        </pc:sldMkLst>
      </pc:sldChg>
      <pc:sldChg chg="modSp mod modNotesTx">
        <pc:chgData name="WEAVER Faye" userId="723de36d-dae1-4364-8b24-39dfedbe6eb4" providerId="ADAL" clId="{A10648A7-8549-4BEA-8502-3345C0F8C230}" dt="2025-06-24T06:13:04.168" v="494" actId="20577"/>
        <pc:sldMkLst>
          <pc:docMk/>
          <pc:sldMk cId="968346219" sldId="260"/>
        </pc:sldMkLst>
        <pc:spChg chg="mod">
          <ac:chgData name="WEAVER Faye" userId="723de36d-dae1-4364-8b24-39dfedbe6eb4" providerId="ADAL" clId="{A10648A7-8549-4BEA-8502-3345C0F8C230}" dt="2025-06-24T06:11:54.527" v="486" actId="1076"/>
          <ac:spMkLst>
            <pc:docMk/>
            <pc:sldMk cId="968346219" sldId="260"/>
            <ac:spMk id="14" creationId="{70F68FA3-AC70-E02F-1C80-EDB02D52FAE0}"/>
          </ac:spMkLst>
        </pc:spChg>
      </pc:sldChg>
      <pc:sldChg chg="modSp mod modNotesTx">
        <pc:chgData name="WEAVER Faye" userId="723de36d-dae1-4364-8b24-39dfedbe6eb4" providerId="ADAL" clId="{A10648A7-8549-4BEA-8502-3345C0F8C230}" dt="2025-06-24T06:43:44.646" v="733" actId="20577"/>
        <pc:sldMkLst>
          <pc:docMk/>
          <pc:sldMk cId="600053841" sldId="261"/>
        </pc:sldMkLst>
        <pc:spChg chg="mod">
          <ac:chgData name="WEAVER Faye" userId="723de36d-dae1-4364-8b24-39dfedbe6eb4" providerId="ADAL" clId="{A10648A7-8549-4BEA-8502-3345C0F8C230}" dt="2025-06-24T06:32:28.443" v="660" actId="13926"/>
          <ac:spMkLst>
            <pc:docMk/>
            <pc:sldMk cId="600053841" sldId="261"/>
            <ac:spMk id="2" creationId="{404DF7A3-92B1-513A-C0EC-B786730ECF81}"/>
          </ac:spMkLst>
        </pc:spChg>
      </pc:sldChg>
      <pc:sldChg chg="modNotesTx">
        <pc:chgData name="WEAVER Faye" userId="723de36d-dae1-4364-8b24-39dfedbe6eb4" providerId="ADAL" clId="{A10648A7-8549-4BEA-8502-3345C0F8C230}" dt="2025-06-24T06:03:43.458" v="316" actId="20577"/>
        <pc:sldMkLst>
          <pc:docMk/>
          <pc:sldMk cId="3985122930" sldId="262"/>
        </pc:sldMkLst>
      </pc:sldChg>
      <pc:sldChg chg="modNotesTx">
        <pc:chgData name="WEAVER Faye" userId="723de36d-dae1-4364-8b24-39dfedbe6eb4" providerId="ADAL" clId="{A10648A7-8549-4BEA-8502-3345C0F8C230}" dt="2025-06-24T06:10:45.619" v="468" actId="20577"/>
        <pc:sldMkLst>
          <pc:docMk/>
          <pc:sldMk cId="3687122134" sldId="263"/>
        </pc:sldMkLst>
      </pc:sldChg>
      <pc:sldChg chg="modNotesTx">
        <pc:chgData name="WEAVER Faye" userId="723de36d-dae1-4364-8b24-39dfedbe6eb4" providerId="ADAL" clId="{A10648A7-8549-4BEA-8502-3345C0F8C230}" dt="2025-06-24T06:07:46.248" v="414" actId="20577"/>
        <pc:sldMkLst>
          <pc:docMk/>
          <pc:sldMk cId="386035178" sldId="264"/>
        </pc:sldMkLst>
      </pc:sldChg>
      <pc:sldChg chg="modSp mod modShow modNotesTx">
        <pc:chgData name="WEAVER Faye" userId="723de36d-dae1-4364-8b24-39dfedbe6eb4" providerId="ADAL" clId="{A10648A7-8549-4BEA-8502-3345C0F8C230}" dt="2025-06-24T09:51:23.867" v="857" actId="20577"/>
        <pc:sldMkLst>
          <pc:docMk/>
          <pc:sldMk cId="1520161934" sldId="265"/>
        </pc:sldMkLst>
        <pc:spChg chg="mod">
          <ac:chgData name="WEAVER Faye" userId="723de36d-dae1-4364-8b24-39dfedbe6eb4" providerId="ADAL" clId="{A10648A7-8549-4BEA-8502-3345C0F8C230}" dt="2025-06-24T09:51:12.217" v="850" actId="20577"/>
          <ac:spMkLst>
            <pc:docMk/>
            <pc:sldMk cId="1520161934" sldId="265"/>
            <ac:spMk id="3" creationId="{9C3ED9B1-4856-6CA9-72CC-636108595BE7}"/>
          </ac:spMkLst>
        </pc:spChg>
      </pc:sldChg>
      <pc:sldChg chg="modNotesTx">
        <pc:chgData name="WEAVER Faye" userId="723de36d-dae1-4364-8b24-39dfedbe6eb4" providerId="ADAL" clId="{A10648A7-8549-4BEA-8502-3345C0F8C230}" dt="2025-06-24T05:58:55.768" v="161" actId="20577"/>
        <pc:sldMkLst>
          <pc:docMk/>
          <pc:sldMk cId="2623565598" sldId="267"/>
        </pc:sldMkLst>
      </pc:sldChg>
      <pc:sldChg chg="modNotesTx">
        <pc:chgData name="WEAVER Faye" userId="723de36d-dae1-4364-8b24-39dfedbe6eb4" providerId="ADAL" clId="{A10648A7-8549-4BEA-8502-3345C0F8C230}" dt="2025-06-24T06:11:24.436" v="476" actId="20577"/>
        <pc:sldMkLst>
          <pc:docMk/>
          <pc:sldMk cId="2775742311" sldId="269"/>
        </pc:sldMkLst>
      </pc:sldChg>
      <pc:sldChg chg="modSp mod modNotesTx">
        <pc:chgData name="WEAVER Faye" userId="723de36d-dae1-4364-8b24-39dfedbe6eb4" providerId="ADAL" clId="{A10648A7-8549-4BEA-8502-3345C0F8C230}" dt="2025-06-24T06:50:04.595" v="847" actId="20577"/>
        <pc:sldMkLst>
          <pc:docMk/>
          <pc:sldMk cId="2464342182" sldId="270"/>
        </pc:sldMkLst>
        <pc:spChg chg="mod">
          <ac:chgData name="WEAVER Faye" userId="723de36d-dae1-4364-8b24-39dfedbe6eb4" providerId="ADAL" clId="{A10648A7-8549-4BEA-8502-3345C0F8C230}" dt="2025-06-24T06:32:30.969" v="661" actId="13926"/>
          <ac:spMkLst>
            <pc:docMk/>
            <pc:sldMk cId="2464342182" sldId="270"/>
            <ac:spMk id="2" creationId="{4BF68E96-103D-CDF6-2AAD-11038848D3EF}"/>
          </ac:spMkLst>
        </pc:spChg>
      </pc:sldChg>
    </pc:docChg>
  </pc:docChgLst>
  <pc:docChgLst>
    <pc:chgData name="NUMA Catherine" userId="S::numac@iucn.org::02580a1d-77c6-46dd-b540-92537e35e1e5" providerId="AD" clId="Web-{2ADBEC81-0E36-29E5-A34B-1FF51B56BC0D}"/>
    <pc:docChg chg="modSld">
      <pc:chgData name="NUMA Catherine" userId="S::numac@iucn.org::02580a1d-77c6-46dd-b540-92537e35e1e5" providerId="AD" clId="Web-{2ADBEC81-0E36-29E5-A34B-1FF51B56BC0D}" dt="2025-06-24T08:59:39.200" v="14" actId="20577"/>
      <pc:docMkLst>
        <pc:docMk/>
      </pc:docMkLst>
      <pc:sldChg chg="modSp">
        <pc:chgData name="NUMA Catherine" userId="S::numac@iucn.org::02580a1d-77c6-46dd-b540-92537e35e1e5" providerId="AD" clId="Web-{2ADBEC81-0E36-29E5-A34B-1FF51B56BC0D}" dt="2025-06-24T08:57:45.776" v="10" actId="20577"/>
        <pc:sldMkLst>
          <pc:docMk/>
          <pc:sldMk cId="1520161934" sldId="265"/>
        </pc:sldMkLst>
        <pc:spChg chg="mod">
          <ac:chgData name="NUMA Catherine" userId="S::numac@iucn.org::02580a1d-77c6-46dd-b540-92537e35e1e5" providerId="AD" clId="Web-{2ADBEC81-0E36-29E5-A34B-1FF51B56BC0D}" dt="2025-06-24T08:57:45.776" v="10" actId="20577"/>
          <ac:spMkLst>
            <pc:docMk/>
            <pc:sldMk cId="1520161934" sldId="265"/>
            <ac:spMk id="3" creationId="{9C3ED9B1-4856-6CA9-72CC-636108595BE7}"/>
          </ac:spMkLst>
        </pc:spChg>
      </pc:sldChg>
      <pc:sldChg chg="modSp">
        <pc:chgData name="NUMA Catherine" userId="S::numac@iucn.org::02580a1d-77c6-46dd-b540-92537e35e1e5" providerId="AD" clId="Web-{2ADBEC81-0E36-29E5-A34B-1FF51B56BC0D}" dt="2025-06-24T08:59:39.200" v="14" actId="20577"/>
        <pc:sldMkLst>
          <pc:docMk/>
          <pc:sldMk cId="2775742311" sldId="269"/>
        </pc:sldMkLst>
        <pc:spChg chg="mod">
          <ac:chgData name="NUMA Catherine" userId="S::numac@iucn.org::02580a1d-77c6-46dd-b540-92537e35e1e5" providerId="AD" clId="Web-{2ADBEC81-0E36-29E5-A34B-1FF51B56BC0D}" dt="2025-06-24T08:59:39.200" v="14" actId="20577"/>
          <ac:spMkLst>
            <pc:docMk/>
            <pc:sldMk cId="2775742311" sldId="269"/>
            <ac:spMk id="3" creationId="{1BED13FE-5926-857A-C810-E82C93FC0324}"/>
          </ac:spMkLst>
        </pc:spChg>
      </pc:sldChg>
    </pc:docChg>
  </pc:docChgLst>
  <pc:docChgLst>
    <pc:chgData name="WEAVER Faye" userId="S::weaverf@iucn.org::723de36d-dae1-4364-8b24-39dfedbe6eb4" providerId="AD" clId="Web-{DFC20DD9-44AA-F54D-9D0A-B9B2D675B908}"/>
    <pc:docChg chg="modSld">
      <pc:chgData name="WEAVER Faye" userId="S::weaverf@iucn.org::723de36d-dae1-4364-8b24-39dfedbe6eb4" providerId="AD" clId="Web-{DFC20DD9-44AA-F54D-9D0A-B9B2D675B908}" dt="2025-06-24T13:29:13.456" v="44"/>
      <pc:docMkLst>
        <pc:docMk/>
      </pc:docMkLst>
      <pc:sldChg chg="modNotes">
        <pc:chgData name="WEAVER Faye" userId="S::weaverf@iucn.org::723de36d-dae1-4364-8b24-39dfedbe6eb4" providerId="AD" clId="Web-{DFC20DD9-44AA-F54D-9D0A-B9B2D675B908}" dt="2025-06-24T13:29:13.456" v="44"/>
        <pc:sldMkLst>
          <pc:docMk/>
          <pc:sldMk cId="3396690585" sldId="256"/>
        </pc:sldMkLst>
      </pc:sldChg>
      <pc:sldChg chg="modSp">
        <pc:chgData name="WEAVER Faye" userId="S::weaverf@iucn.org::723de36d-dae1-4364-8b24-39dfedbe6eb4" providerId="AD" clId="Web-{DFC20DD9-44AA-F54D-9D0A-B9B2D675B908}" dt="2025-06-24T13:11:09.805" v="0" actId="20577"/>
        <pc:sldMkLst>
          <pc:docMk/>
          <pc:sldMk cId="3999406117" sldId="266"/>
        </pc:sldMkLst>
        <pc:spChg chg="mod">
          <ac:chgData name="WEAVER Faye" userId="S::weaverf@iucn.org::723de36d-dae1-4364-8b24-39dfedbe6eb4" providerId="AD" clId="Web-{DFC20DD9-44AA-F54D-9D0A-B9B2D675B908}" dt="2025-06-24T13:11:09.805" v="0" actId="20577"/>
          <ac:spMkLst>
            <pc:docMk/>
            <pc:sldMk cId="3999406117" sldId="266"/>
            <ac:spMk id="3" creationId="{BEA99004-B80A-2451-CC6D-E979CF198D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830D-60D8-48A3-9CCE-74691A7E977D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EF6C3-F570-444D-B0CA-07FC98AFC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84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27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376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95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DC3B0-30E5-B819-D2F0-FAD9F5A2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80B63-8AE8-21E8-DE6C-18175F06C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45453-C7EE-455F-05A4-6C03F1D6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E10CA-0835-7526-A33B-13EF3F217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196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351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7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2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8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2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1200" b="0" dirty="0"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32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84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769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02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EF6C3-F570-444D-B0CA-07FC98AFC1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82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752601"/>
            <a:ext cx="10490200" cy="1470025"/>
          </a:xfrm>
        </p:spPr>
        <p:txBody>
          <a:bodyPr lIns="0" tIns="0" anchor="t">
            <a:normAutofit/>
          </a:bodyPr>
          <a:lstStyle>
            <a:lvl1pPr>
              <a:defRPr sz="4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3467100"/>
            <a:ext cx="8534400" cy="1752600"/>
          </a:xfrm>
        </p:spPr>
        <p:txBody>
          <a:bodyPr lIns="0"/>
          <a:lstStyle>
            <a:lvl1pPr marL="0" indent="0" algn="l">
              <a:buNone/>
              <a:defRPr sz="2500" b="1">
                <a:solidFill>
                  <a:srgbClr val="939393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24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066800"/>
            <a:ext cx="10443464" cy="792162"/>
          </a:xfrm>
        </p:spPr>
        <p:txBody>
          <a:bodyPr lIns="0" tIns="0" rIns="0" bIns="0" anchor="t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981200"/>
            <a:ext cx="10443464" cy="4191000"/>
          </a:xfrm>
        </p:spPr>
        <p:txBody>
          <a:bodyPr lIns="0" tIns="0"/>
          <a:lstStyle>
            <a:lvl1pPr>
              <a:buClr>
                <a:srgbClr val="0098C3"/>
              </a:buClr>
              <a:defRPr/>
            </a:lvl1pPr>
            <a:lvl2pPr>
              <a:buClr>
                <a:srgbClr val="0098C3"/>
              </a:buClr>
              <a:defRPr/>
            </a:lvl2pPr>
            <a:lvl3pPr>
              <a:buClr>
                <a:srgbClr val="0098C3"/>
              </a:buClr>
              <a:buFont typeface="Wingdings" pitchFamily="2" charset="2"/>
              <a:buChar char="§"/>
              <a:defRPr baseline="0"/>
            </a:lvl3pPr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96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10769600" y="6492876"/>
            <a:ext cx="508000" cy="365125"/>
          </a:xfrm>
          <a:prstGeom prst="rect">
            <a:avLst/>
          </a:prstGeom>
        </p:spPr>
        <p:txBody>
          <a:bodyPr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3A3A900-FC5A-4C6D-8ECD-4D627115F739}" type="slidenum">
              <a:rPr lang="en-GB" altLang="en-US" sz="800">
                <a:solidFill>
                  <a:srgbClr val="939393"/>
                </a:solidFill>
                <a:cs typeface="Arial" panose="020B0604020202020204" pitchFamily="34" charset="0"/>
              </a:rPr>
              <a:pPr algn="r" eaLnBrk="1" hangingPunct="1"/>
              <a:t>‹#›</a:t>
            </a:fld>
            <a:endParaRPr lang="en-GB" altLang="en-US" sz="800">
              <a:solidFill>
                <a:srgbClr val="939393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12192000" cy="304800"/>
          </a:xfrm>
          <a:prstGeom prst="rect">
            <a:avLst/>
          </a:prstGeom>
          <a:solidFill>
            <a:srgbClr val="009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6306879"/>
            <a:ext cx="11303000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fr-CH" sz="1200">
                <a:solidFill>
                  <a:schemeClr val="bg1"/>
                </a:solidFill>
                <a:latin typeface="Arial" charset="0"/>
              </a:rPr>
              <a:t>              INTERNATIONAL UNION FOR CONSERVATION OF NATURE</a:t>
            </a:r>
            <a:endParaRPr lang="en-GB" sz="12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6" descr="Business card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0"/>
          <a:stretch>
            <a:fillRect/>
          </a:stretch>
        </p:blipFill>
        <p:spPr bwMode="auto">
          <a:xfrm>
            <a:off x="122767" y="173038"/>
            <a:ext cx="147743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572001"/>
            <a:ext cx="10490200" cy="1362075"/>
          </a:xfrm>
        </p:spPr>
        <p:txBody>
          <a:bodyPr lIns="0" tIns="0" anchor="t">
            <a:normAutofit/>
          </a:bodyPr>
          <a:lstStyle>
            <a:lvl1pPr algn="l">
              <a:defRPr sz="3600" b="0" cap="all">
                <a:solidFill>
                  <a:srgbClr val="9393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04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UCN_rgb_uncoated_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9" y="152400"/>
            <a:ext cx="64558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12800" y="6492876"/>
            <a:ext cx="508000" cy="365125"/>
          </a:xfrm>
          <a:prstGeom prst="rect">
            <a:avLst/>
          </a:prstGeom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66A900-4B79-4222-B120-A9C39134EF9C}" type="slidenum">
              <a:rPr lang="en-GB" altLang="en-US" sz="800">
                <a:solidFill>
                  <a:srgbClr val="939393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>
              <a:solidFill>
                <a:srgbClr val="939393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066800"/>
            <a:ext cx="10388599" cy="792162"/>
          </a:xfrm>
        </p:spPr>
        <p:txBody>
          <a:bodyPr lIns="0" tIns="0" rIns="0" bIns="0"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981202"/>
            <a:ext cx="5124705" cy="4495799"/>
          </a:xfrm>
        </p:spPr>
        <p:txBody>
          <a:bodyPr lIns="0" tIns="0"/>
          <a:lstStyle>
            <a:lvl1pPr>
              <a:buClr>
                <a:srgbClr val="0098C3"/>
              </a:buClr>
              <a:defRPr sz="1800"/>
            </a:lvl1pPr>
            <a:lvl2pPr>
              <a:buClr>
                <a:srgbClr val="0098C3"/>
              </a:buClr>
              <a:defRPr sz="1600"/>
            </a:lvl2pPr>
            <a:lvl3pPr>
              <a:buClr>
                <a:srgbClr val="0098C3"/>
              </a:buClr>
              <a:buFont typeface="Wingdings" pitchFamily="2" charset="2"/>
              <a:buChar char="§"/>
              <a:defRPr sz="1400" baseline="0"/>
            </a:lvl3pPr>
            <a:lvl4pPr>
              <a:buNone/>
              <a:defRPr sz="1200" baseline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496" y="1981201"/>
            <a:ext cx="4946904" cy="4495799"/>
          </a:xfrm>
        </p:spPr>
        <p:txBody>
          <a:bodyPr lIns="0" tIns="0"/>
          <a:lstStyle>
            <a:lvl1pPr>
              <a:buClr>
                <a:srgbClr val="0098C3"/>
              </a:buClr>
              <a:defRPr sz="1800"/>
            </a:lvl1pPr>
            <a:lvl2pPr>
              <a:buClr>
                <a:srgbClr val="0098C3"/>
              </a:buClr>
              <a:defRPr sz="1600"/>
            </a:lvl2pPr>
            <a:lvl3pPr>
              <a:buClr>
                <a:srgbClr val="0098C3"/>
              </a:buClr>
              <a:buFont typeface="Wingdings" pitchFamily="2" charset="2"/>
              <a:buChar char="§"/>
              <a:defRPr sz="14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016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UCN_rgb_uncoated_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9" y="152400"/>
            <a:ext cx="64558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12800" y="6492876"/>
            <a:ext cx="508000" cy="365125"/>
          </a:xfrm>
          <a:prstGeom prst="rect">
            <a:avLst/>
          </a:prstGeom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767A6F-51E6-443E-8837-1B2BB5BD8F57}" type="slidenum">
              <a:rPr lang="en-GB" altLang="en-US" sz="800">
                <a:solidFill>
                  <a:srgbClr val="939393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>
              <a:solidFill>
                <a:srgbClr val="939393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066800"/>
            <a:ext cx="10525760" cy="792162"/>
          </a:xfrm>
        </p:spPr>
        <p:txBody>
          <a:bodyPr lIns="0" tIns="0" rIns="0" bIns="0"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1981200"/>
            <a:ext cx="501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2957" y="1981201"/>
            <a:ext cx="5082360" cy="63976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12800" y="2743201"/>
            <a:ext cx="5002784" cy="3657600"/>
          </a:xfrm>
        </p:spPr>
        <p:txBody>
          <a:bodyPr/>
          <a:lstStyle>
            <a:lvl1pPr>
              <a:buClr>
                <a:srgbClr val="0098C3"/>
              </a:buClr>
              <a:defRPr sz="2000"/>
            </a:lvl1pPr>
            <a:lvl2pPr>
              <a:buClr>
                <a:srgbClr val="0098C3"/>
              </a:buClr>
              <a:defRPr sz="1800"/>
            </a:lvl2pPr>
            <a:lvl3pPr>
              <a:buClr>
                <a:srgbClr val="0098C3"/>
              </a:buClr>
              <a:buFont typeface="Wingdings" pitchFamily="2" charset="2"/>
              <a:buChar char="§"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245352" y="2743201"/>
            <a:ext cx="5082359" cy="3657600"/>
          </a:xfrm>
        </p:spPr>
        <p:txBody>
          <a:bodyPr/>
          <a:lstStyle>
            <a:lvl1pPr>
              <a:buClr>
                <a:srgbClr val="0098C3"/>
              </a:buClr>
              <a:defRPr sz="2000"/>
            </a:lvl1pPr>
            <a:lvl2pPr>
              <a:buClr>
                <a:srgbClr val="0098C3"/>
              </a:buClr>
              <a:defRPr sz="1800"/>
            </a:lvl2pPr>
            <a:lvl3pPr>
              <a:buClr>
                <a:srgbClr val="0098C3"/>
              </a:buClr>
              <a:buFont typeface="Wingdings" pitchFamily="2" charset="2"/>
              <a:buChar char="§"/>
              <a:defRPr sz="16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888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21268" y="274638"/>
            <a:ext cx="1051983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1268" y="1295401"/>
            <a:ext cx="10519833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fr-CH" altLang="en-US"/>
              <a:t>Third level</a:t>
            </a:r>
          </a:p>
          <a:p>
            <a:pPr lvl="0"/>
            <a:endParaRPr lang="fr-CH" altLang="en-US"/>
          </a:p>
        </p:txBody>
      </p:sp>
      <p:pic>
        <p:nvPicPr>
          <p:cNvPr id="2" name="Picture 1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9BBB84AF-2093-48B5-1D6A-A996336D7E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9" y="6167739"/>
            <a:ext cx="497268" cy="474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CEB835-17E5-C20C-9084-4902DB4E228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96" y="6231895"/>
            <a:ext cx="5954486" cy="409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89CD0F-F37B-0A55-AD71-96CCB25FB24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60" y="6197961"/>
            <a:ext cx="3292512" cy="474102"/>
          </a:xfrm>
          <a:prstGeom prst="rect">
            <a:avLst/>
          </a:prstGeom>
        </p:spPr>
      </p:pic>
      <p:pic>
        <p:nvPicPr>
          <p:cNvPr id="5" name="Picture 4" descr="A white circle with green and black text&#10;&#10;AI-generated content may be incorrect.">
            <a:extLst>
              <a:ext uri="{FF2B5EF4-FFF2-40B4-BE49-F238E27FC236}">
                <a16:creationId xmlns:a16="http://schemas.microsoft.com/office/drawing/2014/main" id="{A582AFB9-828F-EA5C-2BF7-D786D0329EF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52" y="5928254"/>
            <a:ext cx="888519" cy="8885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939393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39393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39393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39393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39393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rgbClr val="0099CD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rgbClr val="0099CD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2.0/?ref=openverse" TargetMode="External"/><Relationship Id="rId5" Type="http://schemas.openxmlformats.org/officeDocument/2006/relationships/hyperlink" Target="https://www.flickr.com/photos/15853267@N00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10CE7F-A3FE-5BFA-16F1-7A5F169F93BA}"/>
              </a:ext>
            </a:extLst>
          </p:cNvPr>
          <p:cNvSpPr/>
          <p:nvPr/>
        </p:nvSpPr>
        <p:spPr>
          <a:xfrm>
            <a:off x="757083" y="540774"/>
            <a:ext cx="10569678" cy="5142271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>
                <a:solidFill>
                  <a:schemeClr val="tx1"/>
                </a:solidFill>
                <a:latin typeface="Amasis MT Pro Medium" panose="020F0502020204030204" pitchFamily="18" charset="0"/>
              </a:rPr>
              <a:t>Intervenciones potenciales para maximizar la continuidad espacial</a:t>
            </a:r>
          </a:p>
          <a:p>
            <a:pPr algn="ctr"/>
            <a:r>
              <a:rPr lang="es-ES" sz="3200">
                <a:solidFill>
                  <a:schemeClr val="tx1"/>
                </a:solidFill>
                <a:latin typeface="Amasis MT Pro Medium" panose="020F0502020204030204" pitchFamily="18" charset="0"/>
              </a:rPr>
              <a:t>Áreas candidatas para intervención</a:t>
            </a:r>
          </a:p>
          <a:p>
            <a:pPr algn="ctr"/>
            <a:endParaRPr lang="es-ES" sz="2800">
              <a:solidFill>
                <a:schemeClr val="tx1"/>
              </a:solidFill>
              <a:latin typeface="Amasis MT Pro Medium" panose="020F0502020204030204" pitchFamily="18" charset="0"/>
            </a:endParaRPr>
          </a:p>
          <a:p>
            <a:pPr algn="ctr"/>
            <a:r>
              <a:rPr lang="es-ES" sz="2400">
                <a:solidFill>
                  <a:schemeClr val="tx1"/>
                </a:solidFill>
                <a:latin typeface="Amasis MT Pro Light" panose="020F0502020204030204" pitchFamily="18" charset="0"/>
              </a:rPr>
              <a:t>Taller MEDCONECTA</a:t>
            </a:r>
          </a:p>
          <a:p>
            <a:pPr algn="ctr"/>
            <a:r>
              <a:rPr lang="es-ES" sz="2400">
                <a:solidFill>
                  <a:schemeClr val="tx1"/>
                </a:solidFill>
                <a:latin typeface="Amasis MT Pro Light" panose="020F0502020204030204" pitchFamily="18" charset="0"/>
              </a:rPr>
              <a:t>Herramientas y Metodologías para la Infraestructura Verde </a:t>
            </a:r>
          </a:p>
          <a:p>
            <a:pPr algn="ctr"/>
            <a:endParaRPr lang="es-ES" sz="2400">
              <a:solidFill>
                <a:schemeClr val="tx1"/>
              </a:solidFill>
              <a:latin typeface="Amasis MT Pro Light" panose="020F0502020204030204" pitchFamily="18" charset="0"/>
            </a:endParaRPr>
          </a:p>
          <a:p>
            <a:pPr algn="ctr"/>
            <a:r>
              <a:rPr lang="es-ES" sz="2400">
                <a:solidFill>
                  <a:schemeClr val="tx1"/>
                </a:solidFill>
                <a:latin typeface="Amasis MT Pro Light" panose="020F0502020204030204" pitchFamily="18" charset="0"/>
              </a:rPr>
              <a:t>UCAV, 24 junio 2025</a:t>
            </a:r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pic>
        <p:nvPicPr>
          <p:cNvPr id="9" name="Picture 8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9FD3D497-8D10-C160-C391-97AD9581D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0787" y="-2172931"/>
            <a:ext cx="5142271" cy="10569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4553F9-AD4D-996E-81A5-300D37472FA4}"/>
              </a:ext>
            </a:extLst>
          </p:cNvPr>
          <p:cNvSpPr txBox="1"/>
          <p:nvPr/>
        </p:nvSpPr>
        <p:spPr>
          <a:xfrm>
            <a:off x="324462" y="5744933"/>
            <a:ext cx="11434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u="none" strike="noStrike" baseline="0">
                <a:solidFill>
                  <a:srgbClr val="578F60"/>
                </a:solidFill>
                <a:latin typeface="Aptos" panose="020B0004020202020204" pitchFamily="34" charset="0"/>
              </a:rPr>
              <a:t>MEDCONECTA</a:t>
            </a:r>
            <a:r>
              <a:rPr lang="es-ES" sz="1200" i="1" u="none" strike="noStrike" baseline="0">
                <a:solidFill>
                  <a:srgbClr val="578F60"/>
                </a:solidFill>
                <a:latin typeface="Aptos" panose="020B0004020202020204" pitchFamily="34" charset="0"/>
              </a:rPr>
              <a:t> </a:t>
            </a:r>
            <a:r>
              <a:rPr lang="es-ES" sz="1200" i="0" u="none" strike="noStrike" baseline="0">
                <a:solidFill>
                  <a:srgbClr val="578F60"/>
                </a:solidFill>
                <a:latin typeface="Aptos" panose="020B0004020202020204" pitchFamily="34" charset="0"/>
              </a:rPr>
              <a:t>cuenta con el apoyo de la Fundación Biodiversidad del Ministerio para la Transición Ecológica y el Reto Demográfico (MITECO) en el marco del Plan de Recuperación, Transformación y Resiliencia (PRTR), financiado por la Unión Europea - </a:t>
            </a:r>
            <a:r>
              <a:rPr lang="es-ES" sz="1200" i="0" u="none" strike="noStrike" baseline="0" err="1">
                <a:solidFill>
                  <a:srgbClr val="578F60"/>
                </a:solidFill>
                <a:latin typeface="Aptos" panose="020B0004020202020204" pitchFamily="34" charset="0"/>
              </a:rPr>
              <a:t>NextGenerationEU</a:t>
            </a:r>
            <a:r>
              <a:rPr lang="es-ES" sz="1200" i="0" u="none" strike="noStrike" baseline="0">
                <a:solidFill>
                  <a:srgbClr val="578F60"/>
                </a:solidFill>
                <a:latin typeface="Aptos" panose="020B0004020202020204" pitchFamily="34" charset="0"/>
              </a:rPr>
              <a:t>. </a:t>
            </a:r>
            <a:endParaRPr lang="en-GB" sz="1200">
              <a:solidFill>
                <a:srgbClr val="578F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9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2C050-3931-62AF-8B0E-9B85C329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08A0-0865-7D8C-8F60-6A6423B4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60" y="245402"/>
            <a:ext cx="10443464" cy="792162"/>
          </a:xfrm>
        </p:spPr>
        <p:txBody>
          <a:bodyPr/>
          <a:lstStyle/>
          <a:p>
            <a:r>
              <a:rPr lang="es-ES" sz="2000" b="1">
                <a:latin typeface="Amasis MT Pro Medium" panose="02040604050005020304" pitchFamily="18" charset="0"/>
              </a:rPr>
              <a:t>Candidato 3. Andalucía</a:t>
            </a:r>
            <a:br>
              <a:rPr lang="es-ES" sz="2400">
                <a:latin typeface="Amasis MT Pro Medium" panose="02040604050005020304" pitchFamily="18" charset="0"/>
              </a:rPr>
            </a:br>
            <a:r>
              <a:rPr lang="es-ES" sz="2000">
                <a:latin typeface="Amasis MT Pro Medium" panose="02040604050005020304" pitchFamily="18" charset="0"/>
              </a:rPr>
              <a:t>Cabo de Gata-Níjar ↔ Ramblas del </a:t>
            </a:r>
            <a:r>
              <a:rPr lang="es-ES" sz="2000" err="1">
                <a:latin typeface="Amasis MT Pro Medium" panose="02040604050005020304" pitchFamily="18" charset="0"/>
              </a:rPr>
              <a:t>Gergal</a:t>
            </a:r>
            <a:r>
              <a:rPr lang="es-ES" sz="2000">
                <a:latin typeface="Amasis MT Pro Medium" panose="02040604050005020304" pitchFamily="18" charset="0"/>
              </a:rPr>
              <a:t>, Tabernas y sur de Sierra Alhamilla</a:t>
            </a:r>
            <a:endParaRPr lang="en-GB" sz="2000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39D8-7A1B-36C7-044A-BA8B0CA8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241" y="1037564"/>
            <a:ext cx="5122585" cy="4191000"/>
          </a:xfrm>
        </p:spPr>
        <p:txBody>
          <a:bodyPr/>
          <a:lstStyle/>
          <a:p>
            <a:r>
              <a:rPr lang="es-ES" sz="1600">
                <a:latin typeface="Aptos" panose="020B0004020202020204" pitchFamily="34" charset="0"/>
              </a:rPr>
              <a:t>97.5%-100% Monte desarbolado </a:t>
            </a:r>
          </a:p>
          <a:p>
            <a:r>
              <a:rPr lang="es-ES" sz="1600">
                <a:latin typeface="Aptos" panose="020B0004020202020204" pitchFamily="34" charset="0"/>
              </a:rPr>
              <a:t>La vía AVE en construcción y autovía A7 cerca</a:t>
            </a: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Usos del suelo (SIGPAC):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Pasto arbustivo &amp; pastizal 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Tierras arables</a:t>
            </a:r>
            <a:endParaRPr lang="es-ES" sz="160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lvl="1"/>
            <a:r>
              <a:rPr lang="es-ES" sz="1600">
                <a:latin typeface="Aptos" panose="020B0004020202020204" pitchFamily="34" charset="0"/>
              </a:rPr>
              <a:t>Invernaderos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Viales (AVE)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Corrientes de agua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Improductivos</a:t>
            </a: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Riesgo de desertificación: Alto - Muy alto </a:t>
            </a:r>
          </a:p>
          <a:p>
            <a:pPr marL="0" indent="0">
              <a:buNone/>
            </a:pPr>
            <a:r>
              <a:rPr lang="es-ES" sz="1600" b="1" err="1">
                <a:latin typeface="Aptos" panose="020B0004020202020204" pitchFamily="34" charset="0"/>
              </a:rPr>
              <a:t>Desafios</a:t>
            </a:r>
            <a:r>
              <a:rPr lang="es-ES" sz="1600" b="1">
                <a:latin typeface="Aptos" panose="020B0004020202020204" pitchFamily="34" charset="0"/>
              </a:rPr>
              <a:t> sociales:</a:t>
            </a:r>
          </a:p>
          <a:p>
            <a:pPr marL="0" indent="0">
              <a:buNone/>
            </a:pPr>
            <a:r>
              <a:rPr lang="en-GB" sz="1600" err="1">
                <a:latin typeface="Aptos" panose="020B0004020202020204" pitchFamily="34" charset="0"/>
              </a:rPr>
              <a:t>Desertificación</a:t>
            </a:r>
            <a:r>
              <a:rPr lang="en-GB" sz="1600">
                <a:latin typeface="Aptos" panose="020B0004020202020204" pitchFamily="34" charset="0"/>
              </a:rPr>
              <a:t> (</a:t>
            </a:r>
            <a:r>
              <a:rPr lang="en-GB" sz="1600" err="1">
                <a:latin typeface="Aptos" panose="020B0004020202020204" pitchFamily="34" charset="0"/>
              </a:rPr>
              <a:t>seguridad</a:t>
            </a:r>
            <a:r>
              <a:rPr lang="en-GB" sz="1600">
                <a:latin typeface="Aptos" panose="020B0004020202020204" pitchFamily="34" charset="0"/>
              </a:rPr>
              <a:t> alimentaria, </a:t>
            </a:r>
            <a:r>
              <a:rPr lang="en-GB" sz="1600" err="1">
                <a:latin typeface="Aptos" panose="020B0004020202020204" pitchFamily="34" charset="0"/>
              </a:rPr>
              <a:t>seguridad</a:t>
            </a:r>
            <a:r>
              <a:rPr lang="en-GB" sz="1600">
                <a:latin typeface="Aptos" panose="020B0004020202020204" pitchFamily="34" charset="0"/>
              </a:rPr>
              <a:t> del </a:t>
            </a:r>
            <a:r>
              <a:rPr lang="en-GB" sz="1600" err="1">
                <a:latin typeface="Aptos" panose="020B0004020202020204" pitchFamily="34" charset="0"/>
              </a:rPr>
              <a:t>agua</a:t>
            </a:r>
            <a:r>
              <a:rPr lang="en-GB" sz="1600">
                <a:latin typeface="Aptos" panose="020B0004020202020204" pitchFamily="34" charset="0"/>
              </a:rPr>
              <a:t>), Riesgo de </a:t>
            </a:r>
            <a:r>
              <a:rPr lang="en-GB" sz="1600" err="1">
                <a:latin typeface="Aptos" panose="020B0004020202020204" pitchFamily="34" charset="0"/>
              </a:rPr>
              <a:t>disastres</a:t>
            </a:r>
            <a:r>
              <a:rPr lang="en-GB" sz="1600">
                <a:latin typeface="Aptos" panose="020B0004020202020204" pitchFamily="34" charset="0"/>
              </a:rPr>
              <a:t> (</a:t>
            </a:r>
            <a:r>
              <a:rPr lang="en-GB" sz="1600" err="1">
                <a:latin typeface="Aptos" panose="020B0004020202020204" pitchFamily="34" charset="0"/>
              </a:rPr>
              <a:t>inundaciones</a:t>
            </a:r>
            <a:r>
              <a:rPr lang="en-GB" sz="1600">
                <a:latin typeface="Aptos" panose="020B0004020202020204" pitchFamily="34" charset="0"/>
              </a:rPr>
              <a:t>), </a:t>
            </a:r>
            <a:r>
              <a:rPr lang="en-GB" sz="1600" err="1">
                <a:latin typeface="Aptos" panose="020B0004020202020204" pitchFamily="34" charset="0"/>
              </a:rPr>
              <a:t>Erosión</a:t>
            </a:r>
            <a:r>
              <a:rPr lang="en-GB" sz="1600"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BA87CC-71B9-8340-A007-371F854F6620}"/>
              </a:ext>
            </a:extLst>
          </p:cNvPr>
          <p:cNvGrpSpPr/>
          <p:nvPr/>
        </p:nvGrpSpPr>
        <p:grpSpPr>
          <a:xfrm>
            <a:off x="635011" y="1152008"/>
            <a:ext cx="8200980" cy="4668428"/>
            <a:chOff x="731520" y="1858962"/>
            <a:chExt cx="8200980" cy="46684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A5DE04-7853-376F-0214-A2BDA3925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0" t="7733" r="16402" b="5600"/>
            <a:stretch/>
          </p:blipFill>
          <p:spPr>
            <a:xfrm>
              <a:off x="731520" y="1858962"/>
              <a:ext cx="5925312" cy="46684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A5AA7-8C44-0BC1-14E7-CCA0B8939CB3}"/>
                </a:ext>
              </a:extLst>
            </p:cNvPr>
            <p:cNvSpPr txBox="1"/>
            <p:nvPr/>
          </p:nvSpPr>
          <p:spPr>
            <a:xfrm>
              <a:off x="5754905" y="2336559"/>
              <a:ext cx="31775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Vía AVE </a:t>
              </a:r>
              <a:endParaRPr lang="en-GB" sz="1500">
                <a:highlight>
                  <a:srgbClr val="00FFFF"/>
                </a:highligh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135F1E-6E49-CAF6-94DC-697CA8A057DC}"/>
                </a:ext>
              </a:extLst>
            </p:cNvPr>
            <p:cNvSpPr txBox="1"/>
            <p:nvPr/>
          </p:nvSpPr>
          <p:spPr>
            <a:xfrm>
              <a:off x="2577310" y="5268643"/>
              <a:ext cx="31775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A-7</a:t>
              </a:r>
              <a:endParaRPr lang="en-GB" sz="1500">
                <a:highlight>
                  <a:srgbClr val="00FFFF"/>
                </a:highligh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4793BA-57D0-AFED-B207-2AA7D8510F6E}"/>
              </a:ext>
            </a:extLst>
          </p:cNvPr>
          <p:cNvGrpSpPr/>
          <p:nvPr/>
        </p:nvGrpSpPr>
        <p:grpSpPr>
          <a:xfrm>
            <a:off x="6705849" y="4757323"/>
            <a:ext cx="4919234" cy="1263403"/>
            <a:chOff x="7158236" y="4757323"/>
            <a:chExt cx="4919234" cy="12634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E0A6C8-93FA-5FC2-3B99-23270E3CC674}"/>
                </a:ext>
              </a:extLst>
            </p:cNvPr>
            <p:cNvGrpSpPr/>
            <p:nvPr/>
          </p:nvGrpSpPr>
          <p:grpSpPr>
            <a:xfrm>
              <a:off x="7158236" y="4757323"/>
              <a:ext cx="4120868" cy="1263403"/>
              <a:chOff x="6628572" y="-13543"/>
              <a:chExt cx="4910668" cy="150554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711E919-64B7-0A71-D67D-B6F724D48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7200" t="-1922" r="28400" b="26968"/>
              <a:stretch>
                <a:fillRect/>
              </a:stretch>
            </p:blipFill>
            <p:spPr>
              <a:xfrm>
                <a:off x="9584324" y="-13543"/>
                <a:ext cx="951380" cy="139868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5686D68-DAFD-470B-C86F-92C428A0B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0730" t="3445" r="14870" b="21601"/>
              <a:stretch>
                <a:fillRect/>
              </a:stretch>
            </p:blipFill>
            <p:spPr>
              <a:xfrm>
                <a:off x="8632946" y="93320"/>
                <a:ext cx="951379" cy="139868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44F7198-8740-BA94-1747-2C7712865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6858" t="5089" r="68743" b="27686"/>
              <a:stretch>
                <a:fillRect/>
              </a:stretch>
            </p:blipFill>
            <p:spPr>
              <a:xfrm>
                <a:off x="6628572" y="136603"/>
                <a:ext cx="951379" cy="125444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478005A-A3CA-A63F-248E-13BFB5BFF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4412" t="5647" r="1188" b="19399"/>
              <a:stretch>
                <a:fillRect/>
              </a:stretch>
            </p:blipFill>
            <p:spPr>
              <a:xfrm>
                <a:off x="10587860" y="93318"/>
                <a:ext cx="951380" cy="139868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FD77D33-2315-B790-6674-5C242C463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0842" t="4526" r="56183" b="28249"/>
              <a:stretch>
                <a:fillRect/>
              </a:stretch>
            </p:blipFill>
            <p:spPr>
              <a:xfrm>
                <a:off x="7681567" y="118474"/>
                <a:ext cx="857272" cy="1254447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6D3048-245D-8ED6-8E94-F603CF11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263" t="2096" r="82337" b="22949"/>
            <a:stretch>
              <a:fillRect/>
            </a:stretch>
          </p:blipFill>
          <p:spPr>
            <a:xfrm>
              <a:off x="11279104" y="4822799"/>
              <a:ext cx="798366" cy="1173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35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FDB84-CFF5-537E-BCFC-1C0D4124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C03AFA1C-E79D-5649-B2B7-3B0C60878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011" y="-3043012"/>
            <a:ext cx="6089907" cy="12175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69B7AD-0DAD-77B7-F4D0-5C10EDA6638B}"/>
              </a:ext>
            </a:extLst>
          </p:cNvPr>
          <p:cNvSpPr/>
          <p:nvPr/>
        </p:nvSpPr>
        <p:spPr>
          <a:xfrm>
            <a:off x="658368" y="566928"/>
            <a:ext cx="10720832" cy="5169408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63ED-6C20-B579-B76B-05B615BCD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8" y="1333500"/>
            <a:ext cx="10443464" cy="4191000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Buscamos intervenciones que nos ayuden a: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/>
              <a:t>	MEJORAR LA </a:t>
            </a:r>
            <a:r>
              <a:rPr lang="es-ES" b="1">
                <a:solidFill>
                  <a:srgbClr val="00B050"/>
                </a:solidFill>
              </a:rPr>
              <a:t>CONDICIÓN DEL TERRENO </a:t>
            </a:r>
            <a:r>
              <a:rPr lang="es-ES"/>
              <a:t>(la biomasa y productividad)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/>
              <a:t>al mismo tiempo que SE ABORDA UN </a:t>
            </a:r>
            <a:r>
              <a:rPr lang="es-ES" b="1">
                <a:solidFill>
                  <a:srgbClr val="00B0F0"/>
                </a:solidFill>
              </a:rPr>
              <a:t>DESAFÍO SOCIAL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1800"/>
              <a:t>ya sea a pequeña escala o mediante una implementación a gran escala</a:t>
            </a:r>
          </a:p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endParaRPr lang="es-ES"/>
          </a:p>
          <a:p>
            <a:pPr marL="0" indent="0" algn="ctr">
              <a:buNone/>
            </a:pPr>
            <a:r>
              <a:rPr lang="es-ES" sz="1800" i="1"/>
              <a:t>Las intervenciones pueden ser específicas para el contexto, pero también pueden tener un alcance más amplio, como la mitigación del cambio climático.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49CCE-6C47-9FBF-F6C8-4F5CCA9D16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24" b="8970"/>
          <a:stretch>
            <a:fillRect/>
          </a:stretch>
        </p:blipFill>
        <p:spPr>
          <a:xfrm>
            <a:off x="2945404" y="3278453"/>
            <a:ext cx="6301191" cy="1567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000EA-F689-EC49-A09B-F5EBEF8A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98" y="719328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Intervenciones potenciales: criterios</a:t>
            </a:r>
            <a:endParaRPr lang="en-GB"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2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B1B32-1766-77A0-450F-BD9F70FC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D886A240-8D20-5638-E321-96CBB6119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011" y="-3043012"/>
            <a:ext cx="6089907" cy="12175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164CC9-9BFC-C3A1-5589-305983BF5018}"/>
              </a:ext>
            </a:extLst>
          </p:cNvPr>
          <p:cNvSpPr/>
          <p:nvPr/>
        </p:nvSpPr>
        <p:spPr>
          <a:xfrm>
            <a:off x="658368" y="566928"/>
            <a:ext cx="10720832" cy="5169408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79377-F9D8-3A0E-588E-388D300E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755904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Intervenciones potenciales: ejemplo</a:t>
            </a:r>
            <a:endParaRPr lang="en-GB">
              <a:highlight>
                <a:srgbClr val="FFFF00"/>
              </a:highlight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13FE-5926-857A-C810-E82C93FC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09" y="1362810"/>
            <a:ext cx="6566408" cy="4191000"/>
          </a:xfrm>
        </p:spPr>
        <p:txBody>
          <a:bodyPr/>
          <a:lstStyle/>
          <a:p>
            <a:pPr marL="0" indent="0">
              <a:buNone/>
            </a:pPr>
            <a:r>
              <a:rPr lang="en-GB" b="1">
                <a:latin typeface="Aptos" panose="020B0004020202020204" pitchFamily="34" charset="0"/>
              </a:rPr>
              <a:t>Setos e </a:t>
            </a:r>
            <a:r>
              <a:rPr lang="en-GB" b="1" err="1">
                <a:latin typeface="Aptos" panose="020B0004020202020204" pitchFamily="34" charset="0"/>
              </a:rPr>
              <a:t>islotes</a:t>
            </a:r>
            <a:r>
              <a:rPr lang="en-GB" b="1">
                <a:latin typeface="Aptos" panose="020B0004020202020204" pitchFamily="34" charset="0"/>
              </a:rPr>
              <a:t> </a:t>
            </a:r>
            <a:r>
              <a:rPr lang="en-GB" b="1" err="1">
                <a:latin typeface="Aptos" panose="020B0004020202020204" pitchFamily="34" charset="0"/>
              </a:rPr>
              <a:t>forestales</a:t>
            </a:r>
            <a:r>
              <a:rPr lang="en-GB" b="1">
                <a:latin typeface="Aptos" panose="020B0004020202020204" pitchFamily="34" charset="0"/>
              </a:rPr>
              <a:t> </a:t>
            </a:r>
            <a:r>
              <a:rPr lang="en-GB" b="1" err="1">
                <a:latin typeface="Aptos" panose="020B0004020202020204" pitchFamily="34" charset="0"/>
              </a:rPr>
              <a:t>en</a:t>
            </a:r>
            <a:r>
              <a:rPr lang="en-GB" b="1">
                <a:latin typeface="Aptos" panose="020B0004020202020204" pitchFamily="34" charset="0"/>
              </a:rPr>
              <a:t> campos</a:t>
            </a:r>
            <a:r>
              <a:rPr lang="es-ES" b="1">
                <a:latin typeface="Aptos" panose="020B0004020202020204" pitchFamily="34" charset="0"/>
              </a:rPr>
              <a:t>:</a:t>
            </a:r>
          </a:p>
          <a:p>
            <a:endParaRPr lang="es-ES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s-ES">
                <a:latin typeface="Aptos" panose="020B0004020202020204" pitchFamily="34" charset="0"/>
              </a:rPr>
              <a:t>	MEJORAN LA </a:t>
            </a:r>
            <a:r>
              <a:rPr lang="es-ES" b="1">
                <a:solidFill>
                  <a:srgbClr val="00B050"/>
                </a:solidFill>
                <a:latin typeface="Aptos" panose="020B0004020202020204" pitchFamily="34" charset="0"/>
              </a:rPr>
              <a:t>CONDICIÓN DEL TERRENO </a:t>
            </a:r>
            <a:r>
              <a:rPr lang="es-ES">
                <a:latin typeface="Aptos" panose="020B0004020202020204" pitchFamily="34" charset="0"/>
              </a:rPr>
              <a:t>(la biomasa y productividad) </a:t>
            </a:r>
          </a:p>
          <a:p>
            <a:pPr marL="0" indent="0" algn="ctr">
              <a:buNone/>
            </a:pPr>
            <a:r>
              <a:rPr lang="es-ES">
                <a:latin typeface="Aptos" panose="020B0004020202020204" pitchFamily="34" charset="0"/>
              </a:rPr>
              <a:t>+</a:t>
            </a:r>
          </a:p>
          <a:p>
            <a:pPr marL="0" indent="0" algn="ctr">
              <a:buNone/>
            </a:pPr>
            <a:r>
              <a:rPr lang="es-ES">
                <a:latin typeface="Aptos" panose="020B0004020202020204" pitchFamily="34" charset="0"/>
              </a:rPr>
              <a:t>ABORDAN </a:t>
            </a:r>
            <a:r>
              <a:rPr lang="es-ES" b="1">
                <a:solidFill>
                  <a:srgbClr val="00B0F0"/>
                </a:solidFill>
                <a:latin typeface="Aptos" panose="020B0004020202020204" pitchFamily="34" charset="0"/>
              </a:rPr>
              <a:t>DESAFÍOS SOCIALES </a:t>
            </a:r>
            <a:r>
              <a:rPr lang="es-ES">
                <a:latin typeface="Aptos" panose="020B0004020202020204" pitchFamily="34" charset="0"/>
              </a:rPr>
              <a:t>como…</a:t>
            </a:r>
          </a:p>
          <a:p>
            <a:pPr algn="ctr">
              <a:buFontTx/>
              <a:buChar char="-"/>
            </a:pPr>
            <a:r>
              <a:rPr lang="es-ES" sz="1800">
                <a:latin typeface="Aptos"/>
                <a:cs typeface="Arial"/>
              </a:rPr>
              <a:t>Seguridad alimentaria y desarrollo social (resiliencia de cultivos, aumento de la polinización, regulación de plagas)</a:t>
            </a:r>
          </a:p>
          <a:p>
            <a:pPr algn="ctr">
              <a:buFontTx/>
              <a:buChar char="-"/>
            </a:pPr>
            <a:r>
              <a:rPr lang="es-ES" sz="1800">
                <a:latin typeface="Aptos" panose="020B0004020202020204" pitchFamily="34" charset="0"/>
              </a:rPr>
              <a:t>Seguridad del agua (Reducción de erosión y escorrentía de agua) </a:t>
            </a:r>
          </a:p>
          <a:p>
            <a:pPr algn="ctr">
              <a:buFontTx/>
              <a:buChar char="-"/>
            </a:pPr>
            <a:r>
              <a:rPr lang="es-ES" sz="1800">
                <a:latin typeface="Aptos" panose="020B0004020202020204" pitchFamily="34" charset="0"/>
              </a:rPr>
              <a:t>Mejora de la biodiversidad (Provisión de y conexión entre hábitats)</a:t>
            </a:r>
          </a:p>
          <a:p>
            <a:pPr algn="ctr">
              <a:buFontTx/>
              <a:buChar char="-"/>
            </a:pPr>
            <a:endParaRPr lang="es-ES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s-ES"/>
          </a:p>
        </p:txBody>
      </p:sp>
      <p:pic>
        <p:nvPicPr>
          <p:cNvPr id="8" name="Picture 7" descr="A large field with trees in the background&#10;&#10;AI-generated content may be incorrect.">
            <a:extLst>
              <a:ext uri="{FF2B5EF4-FFF2-40B4-BE49-F238E27FC236}">
                <a16:creationId xmlns:a16="http://schemas.microsoft.com/office/drawing/2014/main" id="{869B924D-1912-21DD-1952-6FBB40F92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1414" r="-808" b="15559"/>
          <a:stretch>
            <a:fillRect/>
          </a:stretch>
        </p:blipFill>
        <p:spPr>
          <a:xfrm>
            <a:off x="7907426" y="963098"/>
            <a:ext cx="2943555" cy="4377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653764-3A9F-DFF7-32E5-40E807C656E1}"/>
              </a:ext>
            </a:extLst>
          </p:cNvPr>
          <p:cNvSpPr txBox="1"/>
          <p:nvPr/>
        </p:nvSpPr>
        <p:spPr>
          <a:xfrm>
            <a:off x="8197206" y="5322978"/>
            <a:ext cx="30590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>
                <a:solidFill>
                  <a:srgbClr val="7DAF85"/>
                </a:solidFill>
                <a:effectLst/>
                <a:latin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 </a:t>
            </a:r>
            <a:r>
              <a:rPr lang="en-GB" sz="900" b="0" i="0" err="1">
                <a:solidFill>
                  <a:srgbClr val="7DAF85"/>
                </a:solidFill>
                <a:effectLst/>
                <a:latin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PhotoLanda</a:t>
            </a:r>
            <a:r>
              <a:rPr lang="en-GB" sz="900" b="0" i="0">
                <a:solidFill>
                  <a:srgbClr val="7DAF85"/>
                </a:solidFill>
                <a:effectLst/>
                <a:latin typeface="Inter"/>
              </a:rPr>
              <a:t> is licensed under </a:t>
            </a:r>
            <a:r>
              <a:rPr lang="en-GB" sz="900" b="0" i="0">
                <a:solidFill>
                  <a:srgbClr val="7DAF85"/>
                </a:solidFill>
                <a:effectLst/>
                <a:latin typeface="Int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r>
              <a:rPr lang="en-GB" sz="900" b="0" i="0">
                <a:solidFill>
                  <a:srgbClr val="7DAF85"/>
                </a:solidFill>
                <a:effectLst/>
                <a:latin typeface="Inter"/>
              </a:rPr>
              <a:t>.</a:t>
            </a:r>
            <a:endParaRPr lang="en-GB" sz="900">
              <a:solidFill>
                <a:srgbClr val="7DAF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4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C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1B506-66C0-191B-15D7-1BB14572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2AA5-EDFE-CC72-5E04-0359722E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52" y="485899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Tipo de herramienta – guía para la toma de decisiones</a:t>
            </a:r>
            <a:endParaRPr lang="en-GB">
              <a:latin typeface="Amasis MT Pro Medium" panose="020406040500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50D6E-B748-1B93-7418-73E46B5A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420" y="1310469"/>
            <a:ext cx="5201735" cy="2737151"/>
          </a:xfrm>
          <a:prstGeom prst="rect">
            <a:avLst/>
          </a:prstGeom>
          <a:ln>
            <a:solidFill>
              <a:srgbClr val="7DAF8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7BAA9-6A7A-012A-3AAD-1431147D436E}"/>
              </a:ext>
            </a:extLst>
          </p:cNvPr>
          <p:cNvSpPr txBox="1"/>
          <p:nvPr/>
        </p:nvSpPr>
        <p:spPr>
          <a:xfrm>
            <a:off x="3567420" y="4116864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highlight>
                  <a:srgbClr val="FFFFFF"/>
                </a:highlight>
              </a:rPr>
              <a:t>Inventario en línea </a:t>
            </a:r>
            <a:endParaRPr lang="en-GB">
              <a:highlight>
                <a:srgbClr val="FFFF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6CBBB-4CCE-0A32-9820-E65BE30F39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73" b="19441"/>
          <a:stretch>
            <a:fillRect/>
          </a:stretch>
        </p:blipFill>
        <p:spPr>
          <a:xfrm>
            <a:off x="12449175" y="1190235"/>
            <a:ext cx="2113206" cy="2738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E67D2D-CF07-B256-D8E2-B2A6AB58FDF9}"/>
              </a:ext>
            </a:extLst>
          </p:cNvPr>
          <p:cNvSpPr txBox="1"/>
          <p:nvPr/>
        </p:nvSpPr>
        <p:spPr>
          <a:xfrm>
            <a:off x="248673" y="5260874"/>
            <a:ext cx="311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highlight>
                  <a:srgbClr val="FFFFFF"/>
                </a:highlight>
              </a:rPr>
              <a:t>Publicación: Catálogo o Guía </a:t>
            </a:r>
            <a:endParaRPr lang="en-GB">
              <a:highlight>
                <a:srgbClr val="FFFFFF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7CE4F5-BF3F-EFDD-4D9F-2C55866F4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75" r="5680" b="1324"/>
          <a:stretch>
            <a:fillRect/>
          </a:stretch>
        </p:blipFill>
        <p:spPr>
          <a:xfrm>
            <a:off x="290498" y="1901613"/>
            <a:ext cx="3197527" cy="3279729"/>
          </a:xfrm>
          <a:prstGeom prst="rect">
            <a:avLst/>
          </a:prstGeom>
          <a:ln>
            <a:solidFill>
              <a:srgbClr val="7DAF85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8862F9-DAD6-56F9-065D-50331D16453F}"/>
              </a:ext>
            </a:extLst>
          </p:cNvPr>
          <p:cNvSpPr txBox="1"/>
          <p:nvPr/>
        </p:nvSpPr>
        <p:spPr>
          <a:xfrm>
            <a:off x="10633551" y="2309712"/>
            <a:ext cx="311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highlight>
                  <a:srgbClr val="FFFFFF"/>
                </a:highlight>
              </a:rPr>
              <a:t>Chat IA </a:t>
            </a:r>
            <a:endParaRPr lang="en-GB">
              <a:highlight>
                <a:srgbClr val="FFFFFF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ECE2D-C570-C55E-A668-6F2B0A9FEE6D}"/>
              </a:ext>
            </a:extLst>
          </p:cNvPr>
          <p:cNvSpPr txBox="1"/>
          <p:nvPr/>
        </p:nvSpPr>
        <p:spPr>
          <a:xfrm>
            <a:off x="6501868" y="4116864"/>
            <a:ext cx="1298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© E:SBN</a:t>
            </a:r>
            <a:endParaRPr lang="en-GB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F68FA3-AC70-E02F-1C80-EDB02D52FAE0}"/>
              </a:ext>
            </a:extLst>
          </p:cNvPr>
          <p:cNvSpPr txBox="1"/>
          <p:nvPr/>
        </p:nvSpPr>
        <p:spPr>
          <a:xfrm>
            <a:off x="9267024" y="1593831"/>
            <a:ext cx="3340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/>
              <a:t>…¿O algo más?</a:t>
            </a:r>
            <a:endParaRPr lang="en-GB" sz="2000" b="1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10C66-8D84-6E19-CE21-B65A6BB7CA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79" r="10383"/>
          <a:stretch>
            <a:fillRect/>
          </a:stretch>
        </p:blipFill>
        <p:spPr>
          <a:xfrm>
            <a:off x="7685225" y="2763036"/>
            <a:ext cx="4104545" cy="2984654"/>
          </a:xfrm>
          <a:prstGeom prst="rect">
            <a:avLst/>
          </a:prstGeom>
          <a:ln>
            <a:solidFill>
              <a:srgbClr val="7DAF85"/>
            </a:solidFill>
          </a:ln>
        </p:spPr>
      </p:pic>
    </p:spTree>
    <p:extLst>
      <p:ext uri="{BB962C8B-B14F-4D97-AF65-F5344CB8AC3E}">
        <p14:creationId xmlns:p14="http://schemas.microsoft.com/office/powerpoint/2010/main" val="96834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47C4B-15C4-B4C6-2091-4E16BDC9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F2C55FD8-1A24-0F6C-189A-E7324665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011" y="-3043012"/>
            <a:ext cx="6089907" cy="121759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E6C4B-0424-FC65-FAAC-A31EECF05EAA}"/>
              </a:ext>
            </a:extLst>
          </p:cNvPr>
          <p:cNvSpPr/>
          <p:nvPr/>
        </p:nvSpPr>
        <p:spPr>
          <a:xfrm>
            <a:off x="658368" y="566928"/>
            <a:ext cx="10720832" cy="5169408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1D13B-F94C-8F1A-9EA9-B145354F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768093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Discusión </a:t>
            </a:r>
            <a:endParaRPr lang="en-GB">
              <a:highlight>
                <a:srgbClr val="FFFF00"/>
              </a:highlight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ED9B1-4856-6CA9-72CC-636108595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52" y="1333500"/>
            <a:ext cx="10443464" cy="4191000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latin typeface="Arial"/>
                <a:cs typeface="Arial"/>
              </a:rPr>
              <a:t>1. </a:t>
            </a:r>
            <a:r>
              <a:rPr lang="es-ES" b="1" dirty="0">
                <a:latin typeface="Arial"/>
                <a:cs typeface="Arial"/>
              </a:rPr>
              <a:t>Identificar intervenciones potenciales </a:t>
            </a:r>
            <a:r>
              <a:rPr lang="es-ES" dirty="0">
                <a:latin typeface="Arial"/>
                <a:cs typeface="Arial"/>
              </a:rPr>
              <a:t>– Identificar intervenciones potenciales: validar las propuestas y sugerir nuevas</a:t>
            </a:r>
          </a:p>
          <a:p>
            <a:pPr marL="0" indent="0">
              <a:buNone/>
            </a:pPr>
            <a:r>
              <a:rPr lang="es-ES" dirty="0">
                <a:latin typeface="Arial"/>
                <a:cs typeface="Arial"/>
              </a:rPr>
              <a:t>2. </a:t>
            </a:r>
            <a:r>
              <a:rPr lang="es-ES" b="1" dirty="0">
                <a:latin typeface="Arial"/>
                <a:cs typeface="Arial"/>
              </a:rPr>
              <a:t>Preguntas que hay que tener en cuenta para la toma de decisiones </a:t>
            </a:r>
          </a:p>
          <a:p>
            <a:pPr marL="0" indent="0">
              <a:buNone/>
            </a:pPr>
            <a:r>
              <a:rPr lang="es-ES" b="1" dirty="0">
                <a:latin typeface="Arial"/>
                <a:cs typeface="Arial"/>
              </a:rPr>
              <a:t>	</a:t>
            </a:r>
            <a:r>
              <a:rPr lang="es-ES" i="1" dirty="0">
                <a:latin typeface="Arial"/>
                <a:cs typeface="Arial"/>
              </a:rPr>
              <a:t>% de representación de cobertura o el impacto que tiene un uso del suelo 	concreto (ej. autovía)</a:t>
            </a:r>
          </a:p>
          <a:p>
            <a:pPr marL="0" indent="0">
              <a:buNone/>
            </a:pPr>
            <a:r>
              <a:rPr lang="es-ES" b="1" i="1" dirty="0">
                <a:latin typeface="Arial"/>
                <a:cs typeface="Arial"/>
              </a:rPr>
              <a:t>	</a:t>
            </a:r>
            <a:r>
              <a:rPr lang="es-ES" dirty="0">
                <a:latin typeface="Arial"/>
                <a:cs typeface="Arial"/>
              </a:rPr>
              <a:t>3. </a:t>
            </a:r>
            <a:r>
              <a:rPr lang="es-ES" b="1" dirty="0">
                <a:latin typeface="Arial"/>
                <a:cs typeface="Arial"/>
              </a:rPr>
              <a:t>Proponer criterios clave para facilitar la selección de intervenciones -</a:t>
            </a:r>
            <a:r>
              <a:rPr lang="es-ES" dirty="0">
                <a:latin typeface="Arial"/>
                <a:cs typeface="Arial"/>
              </a:rPr>
              <a:t> ¿Cuáles intervenciones son más factibles o prioritarias? ¿Por qué?</a:t>
            </a:r>
          </a:p>
          <a:p>
            <a:pPr marL="0" indent="0">
              <a:buNone/>
            </a:pPr>
            <a:r>
              <a:rPr lang="es-ES" dirty="0">
                <a:latin typeface="Arial"/>
                <a:cs typeface="Arial"/>
              </a:rPr>
              <a:t>	</a:t>
            </a:r>
            <a:r>
              <a:rPr lang="es-ES" i="1" dirty="0">
                <a:latin typeface="Arial"/>
                <a:cs typeface="Arial"/>
              </a:rPr>
              <a:t>Ejemplos de posibles criterios: impacto, coste, alineación con planes/estrategias 	del territorio. </a:t>
            </a:r>
          </a:p>
          <a:p>
            <a:pPr marL="0" indent="0">
              <a:buNone/>
            </a:pPr>
            <a:r>
              <a:rPr lang="es-ES" dirty="0">
                <a:latin typeface="Arial"/>
                <a:cs typeface="Arial"/>
              </a:rPr>
              <a:t>4. </a:t>
            </a:r>
            <a:r>
              <a:rPr lang="es-ES" b="1" dirty="0">
                <a:latin typeface="Arial"/>
                <a:cs typeface="Arial"/>
              </a:rPr>
              <a:t>¿Que tipo de herramienta sería más útil?</a:t>
            </a:r>
          </a:p>
          <a:p>
            <a:pPr marL="0" indent="0">
              <a:buNone/>
            </a:pPr>
            <a:r>
              <a:rPr lang="es-ES" dirty="0">
                <a:latin typeface="Arial"/>
                <a:cs typeface="Arial"/>
              </a:rPr>
              <a:t>	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16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5F7E402F-9B73-6582-4232-F89A57B46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011" y="-3043012"/>
            <a:ext cx="6089907" cy="121759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9F4B90-A11D-F98D-C029-CFE917F13C90}"/>
              </a:ext>
            </a:extLst>
          </p:cNvPr>
          <p:cNvSpPr/>
          <p:nvPr/>
        </p:nvSpPr>
        <p:spPr>
          <a:xfrm>
            <a:off x="658368" y="685800"/>
            <a:ext cx="10720832" cy="5169408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1478F-A844-A429-08FF-3E5167AD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32" y="905574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Del Algoritmo a la evaluación en sitio: priorización y oportunidades para Soluciones basadas en la Naturaleza (</a:t>
            </a:r>
            <a:r>
              <a:rPr lang="es-ES" err="1">
                <a:latin typeface="Amasis MT Pro Medium" panose="02040604050005020304" pitchFamily="18" charset="0"/>
              </a:rPr>
              <a:t>SbN</a:t>
            </a:r>
            <a:r>
              <a:rPr lang="es-ES">
                <a:latin typeface="Amasis MT Pro Medium" panose="02040604050005020304" pitchFamily="18" charset="0"/>
              </a:rPr>
              <a:t>)</a:t>
            </a:r>
            <a:endParaRPr lang="en-GB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B2A82-963A-15C7-C7CB-A7FAEBDD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882143"/>
            <a:ext cx="10566400" cy="419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1800"/>
              <a:t>Identificación de áreas candidatas: </a:t>
            </a:r>
            <a:r>
              <a:rPr lang="es-ES" sz="1800" b="1"/>
              <a:t>puntos críticos </a:t>
            </a:r>
            <a:r>
              <a:rPr lang="es-ES" sz="1800"/>
              <a:t>para la mejora/restauración o zonas vulnerables.</a:t>
            </a:r>
          </a:p>
          <a:p>
            <a:pPr>
              <a:lnSpc>
                <a:spcPct val="150000"/>
              </a:lnSpc>
            </a:pPr>
            <a:r>
              <a:rPr lang="es-ES" sz="1800"/>
              <a:t>Las áreas candidatas definidas, si bien se encuentran en estado ecológicos subóptimos, con una mejora apropiada podrían facilitar la continuidad espacial de la IV</a:t>
            </a:r>
          </a:p>
          <a:p>
            <a:pPr lvl="1">
              <a:lnSpc>
                <a:spcPct val="150000"/>
              </a:lnSpc>
            </a:pPr>
            <a:r>
              <a:rPr lang="es-ES"/>
              <a:t>Buscamos </a:t>
            </a:r>
            <a:r>
              <a:rPr lang="es-ES" b="1"/>
              <a:t>intervenciones potenciales</a:t>
            </a:r>
            <a:r>
              <a:rPr lang="es-ES"/>
              <a:t> para lograr dicha mejora</a:t>
            </a:r>
          </a:p>
          <a:p>
            <a:pPr>
              <a:lnSpc>
                <a:spcPct val="150000"/>
              </a:lnSpc>
            </a:pPr>
            <a:r>
              <a:rPr lang="es-ES" sz="1800"/>
              <a:t>3 casos de estudio: Murcia, Valencia y Almería - a través de límites administrativos </a:t>
            </a:r>
          </a:p>
          <a:p>
            <a:pPr>
              <a:lnSpc>
                <a:spcPct val="150000"/>
              </a:lnSpc>
            </a:pPr>
            <a:r>
              <a:rPr lang="es-ES" sz="1800" b="1"/>
              <a:t>La restauración suele ser la prioridad</a:t>
            </a:r>
            <a:r>
              <a:rPr lang="es-ES" sz="1800"/>
              <a:t>, aunque no siempre es posible. </a:t>
            </a:r>
          </a:p>
          <a:p>
            <a:pPr lvl="1">
              <a:lnSpc>
                <a:spcPct val="150000"/>
              </a:lnSpc>
            </a:pPr>
            <a:r>
              <a:rPr lang="es-ES"/>
              <a:t>Depende del contexto y los usos del suelo </a:t>
            </a:r>
          </a:p>
          <a:p>
            <a:pPr lvl="1">
              <a:lnSpc>
                <a:spcPct val="150000"/>
              </a:lnSpc>
            </a:pPr>
            <a:r>
              <a:rPr lang="es-ES"/>
              <a:t>La actividad antrópica y desarrollo socioeconómico requieren </a:t>
            </a:r>
            <a:r>
              <a:rPr lang="es-ES" err="1"/>
              <a:t>SbN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66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2B70-677D-BCA6-9BBA-010F8900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FA25BB93-685E-37DC-B9C0-38854755C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011" y="-3043012"/>
            <a:ext cx="6089907" cy="12175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74BD70-863F-C5AB-3BB4-9117C1C81101}"/>
              </a:ext>
            </a:extLst>
          </p:cNvPr>
          <p:cNvSpPr/>
          <p:nvPr/>
        </p:nvSpPr>
        <p:spPr>
          <a:xfrm>
            <a:off x="658368" y="566928"/>
            <a:ext cx="10720832" cy="5169408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DF7A3-92B1-513A-C0EC-B786730E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78" y="948084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Áreas candidatas para intervención</a:t>
            </a:r>
            <a:endParaRPr lang="en-GB">
              <a:latin typeface="Amasis MT Pro Medium" panose="02040604050005020304" pitchFamily="18" charset="0"/>
            </a:endParaRPr>
          </a:p>
        </p:txBody>
      </p:sp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435BA766-3736-E881-F0FA-30CDB1752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13895" r="3415" b="25118"/>
          <a:stretch>
            <a:fillRect/>
          </a:stretch>
        </p:blipFill>
        <p:spPr>
          <a:xfrm>
            <a:off x="2033055" y="1566437"/>
            <a:ext cx="8109818" cy="38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AF7B5-8A2C-7010-C6DE-5B11AFB0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yellow background with lines&#10;&#10;AI-generated content may be incorrect.">
            <a:extLst>
              <a:ext uri="{FF2B5EF4-FFF2-40B4-BE49-F238E27FC236}">
                <a16:creationId xmlns:a16="http://schemas.microsoft.com/office/drawing/2014/main" id="{31C4F9E5-6941-4003-0336-2FDE351F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011" y="-3043012"/>
            <a:ext cx="6089907" cy="12175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403C09-9E39-A17D-5FCE-0760B7B43029}"/>
              </a:ext>
            </a:extLst>
          </p:cNvPr>
          <p:cNvSpPr/>
          <p:nvPr/>
        </p:nvSpPr>
        <p:spPr>
          <a:xfrm>
            <a:off x="658368" y="566928"/>
            <a:ext cx="10720832" cy="5169408"/>
          </a:xfrm>
          <a:prstGeom prst="rect">
            <a:avLst/>
          </a:prstGeom>
          <a:solidFill>
            <a:srgbClr val="E0ECE2"/>
          </a:solidFill>
          <a:ln>
            <a:solidFill>
              <a:srgbClr val="E0E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Amasis MT Pro Light" panose="020F0502020204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68E96-103D-CDF6-2AAD-11038848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78" y="948084"/>
            <a:ext cx="10443464" cy="792162"/>
          </a:xfrm>
        </p:spPr>
        <p:txBody>
          <a:bodyPr/>
          <a:lstStyle/>
          <a:p>
            <a:r>
              <a:rPr lang="es-ES">
                <a:latin typeface="Amasis MT Pro Medium" panose="02040604050005020304" pitchFamily="18" charset="0"/>
              </a:rPr>
              <a:t>Áreas candidatas para intervención: Casos de estudio</a:t>
            </a:r>
            <a:endParaRPr lang="en-GB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D5603-64E7-1BE6-340B-4D80E290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374" y="1655862"/>
            <a:ext cx="9973916" cy="4191000"/>
          </a:xfrm>
        </p:spPr>
        <p:txBody>
          <a:bodyPr/>
          <a:lstStyle/>
          <a:p>
            <a:pPr marL="360000" indent="0">
              <a:buNone/>
            </a:pPr>
            <a:r>
              <a:rPr lang="es-ES" sz="1600" b="1"/>
              <a:t>Contexto ecológico:</a:t>
            </a:r>
          </a:p>
          <a:p>
            <a:pPr marL="360000"/>
            <a:r>
              <a:rPr lang="es-ES" sz="1600"/>
              <a:t>Cartografía de Hábitat Forestales de España </a:t>
            </a:r>
          </a:p>
          <a:p>
            <a:pPr marL="131400" indent="0">
              <a:buNone/>
            </a:pPr>
            <a:r>
              <a:rPr lang="es-ES" sz="1600"/>
              <a:t>(CHFE50): Hábitats forestales (S_NAT4 4)</a:t>
            </a:r>
            <a:endParaRPr lang="es-ES" sz="1600">
              <a:highlight>
                <a:srgbClr val="FFFF00"/>
              </a:highlight>
            </a:endParaRPr>
          </a:p>
          <a:p>
            <a:pPr marL="360000" indent="0">
              <a:buNone/>
            </a:pPr>
            <a:r>
              <a:rPr lang="es-ES" sz="1600" b="1"/>
              <a:t>Usos del suelo:</a:t>
            </a:r>
          </a:p>
          <a:p>
            <a:pPr marL="360000"/>
            <a:r>
              <a:rPr lang="es-ES" sz="1600"/>
              <a:t>Mapa Forestal de España (MFE50) Usos del suelo</a:t>
            </a:r>
          </a:p>
          <a:p>
            <a:pPr marL="360000"/>
            <a:r>
              <a:rPr lang="en-GB" sz="1600" err="1"/>
              <a:t>Recintos</a:t>
            </a:r>
            <a:r>
              <a:rPr lang="en-GB" sz="1600"/>
              <a:t> SIGPAC (2025)</a:t>
            </a:r>
          </a:p>
          <a:p>
            <a:pPr marL="131400" indent="0">
              <a:buNone/>
            </a:pPr>
            <a:endParaRPr lang="es-ES" sz="1600">
              <a:highlight>
                <a:srgbClr val="FFFF00"/>
              </a:highlight>
            </a:endParaRPr>
          </a:p>
          <a:p>
            <a:pPr marL="360000" indent="0">
              <a:buNone/>
            </a:pPr>
            <a:r>
              <a:rPr lang="es-ES" sz="1600" b="1"/>
              <a:t>Retos sociales: </a:t>
            </a:r>
          </a:p>
          <a:p>
            <a:pPr marL="360000"/>
            <a:r>
              <a:rPr lang="es-ES" sz="1600"/>
              <a:t>Riesgo de desertificación – </a:t>
            </a:r>
          </a:p>
          <a:p>
            <a:pPr marL="131400" indent="0">
              <a:buNone/>
            </a:pPr>
            <a:r>
              <a:rPr lang="es-ES" sz="1600"/>
              <a:t>Programa de Acción Nacional contra la </a:t>
            </a:r>
          </a:p>
          <a:p>
            <a:pPr marL="131400" indent="0">
              <a:buNone/>
            </a:pPr>
            <a:r>
              <a:rPr lang="es-ES" sz="1600"/>
              <a:t>Desertificación (PAND)</a:t>
            </a:r>
          </a:p>
          <a:p>
            <a:pPr marL="817200" lvl="1"/>
            <a:r>
              <a:rPr lang="es-ES" sz="1600"/>
              <a:t>Agricultura </a:t>
            </a:r>
          </a:p>
          <a:p>
            <a:pPr marL="360000"/>
            <a:r>
              <a:rPr lang="es-ES" sz="1600"/>
              <a:t>Documentos del territorio, estrategias de cambio climático, etc.</a:t>
            </a:r>
          </a:p>
        </p:txBody>
      </p:sp>
      <p:pic>
        <p:nvPicPr>
          <p:cNvPr id="7" name="Picture 6" descr="A map of a geological study&#10;&#10;AI-generated content may be incorrect.">
            <a:extLst>
              <a:ext uri="{FF2B5EF4-FFF2-40B4-BE49-F238E27FC236}">
                <a16:creationId xmlns:a16="http://schemas.microsoft.com/office/drawing/2014/main" id="{FBFCFD9E-40BA-A3DA-6DDA-C53194331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12616" r="18470" b="20860"/>
          <a:stretch>
            <a:fillRect/>
          </a:stretch>
        </p:blipFill>
        <p:spPr>
          <a:xfrm>
            <a:off x="6194598" y="1722122"/>
            <a:ext cx="4866692" cy="32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4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3987-DC69-2443-9364-9C44E3956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C535-DFA5-222C-585D-5F54D8CF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81" y="289719"/>
            <a:ext cx="10443464" cy="792162"/>
          </a:xfrm>
        </p:spPr>
        <p:txBody>
          <a:bodyPr/>
          <a:lstStyle/>
          <a:p>
            <a:r>
              <a:rPr lang="es-ES" sz="2000" b="1">
                <a:latin typeface="Amasis MT Pro Medium" panose="02040604050005020304" pitchFamily="18" charset="0"/>
              </a:rPr>
              <a:t>Candidato 1. Murcia</a:t>
            </a:r>
            <a:br>
              <a:rPr lang="es-ES" sz="2400">
                <a:latin typeface="Amasis MT Pro Medium" panose="02040604050005020304" pitchFamily="18" charset="0"/>
              </a:rPr>
            </a:br>
            <a:r>
              <a:rPr lang="es-ES" sz="2400">
                <a:latin typeface="Amasis MT Pro Medium" panose="02040604050005020304" pitchFamily="18" charset="0"/>
              </a:rPr>
              <a:t>Lomas del Buitre y Río </a:t>
            </a:r>
            <a:r>
              <a:rPr lang="es-ES" sz="2400" err="1">
                <a:latin typeface="Amasis MT Pro Medium" panose="02040604050005020304" pitchFamily="18" charset="0"/>
              </a:rPr>
              <a:t>Luchena</a:t>
            </a:r>
            <a:r>
              <a:rPr lang="es-ES" sz="2400">
                <a:latin typeface="Amasis MT Pro Medium" panose="02040604050005020304" pitchFamily="18" charset="0"/>
              </a:rPr>
              <a:t> ↔ Sierra de la Torrecilla</a:t>
            </a:r>
            <a:endParaRPr lang="en-GB" sz="2400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C0A53-5EF1-6CC6-C927-F499E6DBE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040" y="1337340"/>
            <a:ext cx="4965192" cy="3953256"/>
          </a:xfrm>
        </p:spPr>
        <p:txBody>
          <a:bodyPr/>
          <a:lstStyle/>
          <a:p>
            <a:r>
              <a:rPr lang="es-ES" sz="1800">
                <a:latin typeface="Aptos" panose="020B0004020202020204" pitchFamily="34" charset="0"/>
              </a:rPr>
              <a:t>Provincia: Murcia (Comarca de Lorca)</a:t>
            </a:r>
          </a:p>
          <a:p>
            <a:r>
              <a:rPr lang="es-ES" sz="1800">
                <a:latin typeface="Aptos" panose="020B0004020202020204" pitchFamily="34" charset="0"/>
              </a:rPr>
              <a:t>Cerca del Embalse de Puentes </a:t>
            </a:r>
          </a:p>
          <a:p>
            <a:r>
              <a:rPr lang="es-ES" sz="1800">
                <a:latin typeface="Aptos" panose="020B0004020202020204" pitchFamily="34" charset="0"/>
              </a:rPr>
              <a:t>Corredor potencial: </a:t>
            </a:r>
            <a:r>
              <a:rPr lang="es-ES" sz="1800" b="1">
                <a:solidFill>
                  <a:srgbClr val="996633"/>
                </a:solidFill>
                <a:latin typeface="Aptos" panose="020B0004020202020204" pitchFamily="34" charset="0"/>
              </a:rPr>
              <a:t>Degradado</a:t>
            </a:r>
            <a:r>
              <a:rPr lang="es-ES" sz="1800">
                <a:latin typeface="Aptos" panose="020B0004020202020204" pitchFamily="34" charset="0"/>
              </a:rPr>
              <a:t> </a:t>
            </a:r>
            <a:r>
              <a:rPr lang="es-ES" sz="180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s-ES" sz="1800" b="1" err="1">
                <a:solidFill>
                  <a:srgbClr val="54CF51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Submaduro</a:t>
            </a:r>
            <a:endParaRPr lang="es-ES" sz="180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r>
              <a:rPr lang="es-ES" sz="1800" err="1">
                <a:latin typeface="Aptos" panose="020B0004020202020204" pitchFamily="34" charset="0"/>
              </a:rPr>
              <a:t>LICs</a:t>
            </a:r>
            <a:r>
              <a:rPr lang="es-ES" sz="1800">
                <a:latin typeface="Aptos" panose="020B0004020202020204" pitchFamily="34" charset="0"/>
              </a:rPr>
              <a:t>: Hábitat forestal - Pinares de pino carrasco y garrigas termófilas </a:t>
            </a:r>
          </a:p>
          <a:p>
            <a:r>
              <a:rPr lang="en-GB" sz="1800" b="1"/>
              <a:t>La zona intermedia</a:t>
            </a:r>
            <a:r>
              <a:rPr lang="es-ES" sz="1800">
                <a:latin typeface="Aptos" panose="020B0004020202020204" pitchFamily="34" charset="0"/>
              </a:rPr>
              <a:t>: Matorral, pasto arbustivo, agricultura </a:t>
            </a:r>
          </a:p>
          <a:p>
            <a:endParaRPr lang="es-ES" sz="18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s-ES" sz="1800">
              <a:latin typeface="Aptos" panose="020B0004020202020204" pitchFamily="34" charset="0"/>
            </a:endParaRPr>
          </a:p>
          <a:p>
            <a:endParaRPr lang="es-ES" sz="1800">
              <a:latin typeface="Aptos" panose="020B0004020202020204" pitchFamily="34" charset="0"/>
            </a:endParaRPr>
          </a:p>
          <a:p>
            <a:endParaRPr lang="en-GB" sz="1800">
              <a:latin typeface="Aptos" panose="020B0004020202020204" pitchFamily="34" charset="0"/>
            </a:endParaRPr>
          </a:p>
          <a:p>
            <a:endParaRPr lang="en-GB" sz="1800">
              <a:latin typeface="Aptos" panose="020B00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CE91E-78B5-75F0-B107-B36AD378428B}"/>
              </a:ext>
            </a:extLst>
          </p:cNvPr>
          <p:cNvGrpSpPr/>
          <p:nvPr/>
        </p:nvGrpSpPr>
        <p:grpSpPr>
          <a:xfrm>
            <a:off x="427181" y="1590154"/>
            <a:ext cx="5956394" cy="4153802"/>
            <a:chOff x="427181" y="2081784"/>
            <a:chExt cx="5668819" cy="39532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52DD87-B392-8DA3-7208-D8580ECB0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181" y="2081784"/>
              <a:ext cx="5668819" cy="39532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9F13F-18D8-EB4B-994D-85C13F8CB5D8}"/>
                </a:ext>
              </a:extLst>
            </p:cNvPr>
            <p:cNvSpPr txBox="1"/>
            <p:nvPr/>
          </p:nvSpPr>
          <p:spPr>
            <a:xfrm>
              <a:off x="1170334" y="2257445"/>
              <a:ext cx="31775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Lomas del Buitre y Río </a:t>
              </a:r>
              <a:r>
                <a:rPr lang="es-ES" sz="1500" err="1">
                  <a:highlight>
                    <a:srgbClr val="00FFFF"/>
                  </a:highlight>
                </a:rPr>
                <a:t>Luchena</a:t>
              </a:r>
              <a:endParaRPr lang="en-GB" sz="1500">
                <a:highlight>
                  <a:srgbClr val="00FFFF"/>
                </a:highligh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DF7E75-9FCD-CE4F-5BEE-0C81279200DC}"/>
                </a:ext>
              </a:extLst>
            </p:cNvPr>
            <p:cNvSpPr txBox="1"/>
            <p:nvPr/>
          </p:nvSpPr>
          <p:spPr>
            <a:xfrm>
              <a:off x="2590154" y="5581917"/>
              <a:ext cx="31775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Sierra de la Torrecilla</a:t>
              </a:r>
              <a:endParaRPr lang="en-GB" sz="1500">
                <a:highlight>
                  <a:srgbClr val="00FFFF"/>
                </a:highlight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1040875-1680-F25A-C148-D8D1E732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51" y="1379220"/>
            <a:ext cx="1469324" cy="1411258"/>
          </a:xfrm>
          <a:prstGeom prst="rect">
            <a:avLst/>
          </a:prstGeom>
        </p:spPr>
      </p:pic>
      <p:pic>
        <p:nvPicPr>
          <p:cNvPr id="17" name="Picture 16" descr="A map of the world&#10;&#10;AI-generated content may be incorrect.">
            <a:extLst>
              <a:ext uri="{FF2B5EF4-FFF2-40B4-BE49-F238E27FC236}">
                <a16:creationId xmlns:a16="http://schemas.microsoft.com/office/drawing/2014/main" id="{C165586C-539B-1CBE-CDBD-EA1B5F86B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26956" r="50000" b="29612"/>
          <a:stretch>
            <a:fillRect/>
          </a:stretch>
        </p:blipFill>
        <p:spPr>
          <a:xfrm>
            <a:off x="9551516" y="3429000"/>
            <a:ext cx="2040716" cy="2492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722AD8-6AD2-9FD7-D96E-C8541D71F1F0}"/>
              </a:ext>
            </a:extLst>
          </p:cNvPr>
          <p:cNvSpPr txBox="1"/>
          <p:nvPr/>
        </p:nvSpPr>
        <p:spPr>
          <a:xfrm>
            <a:off x="8564738" y="4624896"/>
            <a:ext cx="106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/>
              <a:t>2dRUE</a:t>
            </a:r>
            <a:endParaRPr lang="en-GB" sz="1600" b="1"/>
          </a:p>
        </p:txBody>
      </p:sp>
      <p:pic>
        <p:nvPicPr>
          <p:cNvPr id="5" name="Picture 4" descr="A map of a mountain range&#10;&#10;AI-generated content may be incorrect.">
            <a:extLst>
              <a:ext uri="{FF2B5EF4-FFF2-40B4-BE49-F238E27FC236}">
                <a16:creationId xmlns:a16="http://schemas.microsoft.com/office/drawing/2014/main" id="{BA110D8B-843D-632C-E07A-348702957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4938" r="25090" b="2608"/>
          <a:stretch>
            <a:fillRect/>
          </a:stretch>
        </p:blipFill>
        <p:spPr>
          <a:xfrm>
            <a:off x="14226709" y="1200119"/>
            <a:ext cx="3705540" cy="347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0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9271-8E2B-4C9C-5DA8-6D476554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F599-F18D-F47D-BFF4-6A2B3C2E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36" y="303818"/>
            <a:ext cx="10443464" cy="792162"/>
          </a:xfrm>
        </p:spPr>
        <p:txBody>
          <a:bodyPr/>
          <a:lstStyle/>
          <a:p>
            <a:r>
              <a:rPr lang="es-ES" sz="2000" b="1">
                <a:latin typeface="Amasis MT Pro Medium" panose="02040604050005020304" pitchFamily="18" charset="0"/>
              </a:rPr>
              <a:t>Candidato 1. Murcia</a:t>
            </a:r>
            <a:br>
              <a:rPr lang="es-ES" sz="2000">
                <a:latin typeface="Amasis MT Pro Medium" panose="02040604050005020304" pitchFamily="18" charset="0"/>
              </a:rPr>
            </a:br>
            <a:r>
              <a:rPr lang="es-ES" sz="2000">
                <a:latin typeface="Amasis MT Pro Medium" panose="02040604050005020304" pitchFamily="18" charset="0"/>
              </a:rPr>
              <a:t>Lomas del Buitre y Río </a:t>
            </a:r>
            <a:r>
              <a:rPr lang="es-ES" sz="2000" err="1">
                <a:latin typeface="Amasis MT Pro Medium" panose="02040604050005020304" pitchFamily="18" charset="0"/>
              </a:rPr>
              <a:t>Luchena</a:t>
            </a:r>
            <a:r>
              <a:rPr lang="es-ES" sz="2000">
                <a:latin typeface="Amasis MT Pro Medium" panose="02040604050005020304" pitchFamily="18" charset="0"/>
              </a:rPr>
              <a:t> ↔ Sierra de la Torrecilla</a:t>
            </a:r>
            <a:endParaRPr lang="en-GB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99004-B80A-2451-CC6D-E979CF19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62904"/>
            <a:ext cx="5438099" cy="3953256"/>
          </a:xfrm>
        </p:spPr>
        <p:txBody>
          <a:bodyPr/>
          <a:lstStyle/>
          <a:p>
            <a:r>
              <a:rPr lang="es-ES" sz="1600">
                <a:latin typeface="Aptos"/>
                <a:cs typeface="Arial"/>
              </a:rPr>
              <a:t>Aprox. 85% Cultivos, 15% Monte desarbolado (Matorral) </a:t>
            </a: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Usos del suelo (por orden de % cubertura): 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Tierras arables (&lt;50%)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Pasto con arbolado, Matorral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Frutos secos (almendros) y frutales  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Viales (Carretera)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Corrientes de agua (río)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Improductivos</a:t>
            </a:r>
          </a:p>
          <a:p>
            <a:r>
              <a:rPr lang="es-ES" sz="1600">
                <a:latin typeface="Aptos" panose="020B0004020202020204" pitchFamily="34" charset="0"/>
              </a:rPr>
              <a:t>Riesgo de desertificación: Medio - Alta</a:t>
            </a:r>
          </a:p>
          <a:p>
            <a:pPr marL="0" indent="0">
              <a:buNone/>
            </a:pPr>
            <a:r>
              <a:rPr lang="es-ES" sz="1600" b="1">
                <a:latin typeface="Aptos" panose="020B0004020202020204" pitchFamily="34" charset="0"/>
              </a:rPr>
              <a:t>Desafíos sociales: </a:t>
            </a: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Desertificación (seguridad del agua, seguridad alimentaria), desarrollo económico y social (improductivos, cultivos abandonados, recintos inactivos), </a:t>
            </a:r>
            <a:r>
              <a:rPr lang="es-ES" sz="1600" err="1">
                <a:latin typeface="Aptos" panose="020B0004020202020204" pitchFamily="34" charset="0"/>
              </a:rPr>
              <a:t>etc</a:t>
            </a:r>
            <a:r>
              <a:rPr lang="es-ES" sz="1600">
                <a:latin typeface="Aptos" panose="020B0004020202020204" pitchFamily="34" charset="0"/>
              </a:rPr>
              <a:t>… </a:t>
            </a:r>
          </a:p>
        </p:txBody>
      </p:sp>
      <p:pic>
        <p:nvPicPr>
          <p:cNvPr id="6" name="Picture 5" descr="A map of land with yellow rectangle&#10;&#10;AI-generated content may be incorrect.">
            <a:extLst>
              <a:ext uri="{FF2B5EF4-FFF2-40B4-BE49-F238E27FC236}">
                <a16:creationId xmlns:a16="http://schemas.microsoft.com/office/drawing/2014/main" id="{D3B145C9-B975-2E4D-C3FA-382D06DFC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1423" r="23662" b="5733"/>
          <a:stretch/>
        </p:blipFill>
        <p:spPr>
          <a:xfrm>
            <a:off x="552369" y="1349345"/>
            <a:ext cx="5260849" cy="46299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D54FBD-0723-A137-DC81-34FBCA25BE6D}"/>
              </a:ext>
            </a:extLst>
          </p:cNvPr>
          <p:cNvGrpSpPr/>
          <p:nvPr/>
        </p:nvGrpSpPr>
        <p:grpSpPr>
          <a:xfrm>
            <a:off x="6904123" y="4954871"/>
            <a:ext cx="3993847" cy="1111045"/>
            <a:chOff x="6378784" y="4749712"/>
            <a:chExt cx="3993847" cy="111104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2B85D7-248A-00C9-EBDE-3BEE73CA981C}"/>
                </a:ext>
              </a:extLst>
            </p:cNvPr>
            <p:cNvGrpSpPr/>
            <p:nvPr/>
          </p:nvGrpSpPr>
          <p:grpSpPr>
            <a:xfrm>
              <a:off x="6378784" y="4749713"/>
              <a:ext cx="3174899" cy="1111044"/>
              <a:chOff x="7945031" y="445027"/>
              <a:chExt cx="3823804" cy="137511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984A66A-F358-615A-E6AE-21C636561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4308" t="5690" r="1293" b="22718"/>
              <a:stretch>
                <a:fillRect/>
              </a:stretch>
            </p:blipFill>
            <p:spPr>
              <a:xfrm>
                <a:off x="10817456" y="475071"/>
                <a:ext cx="951379" cy="133592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B5D1663-3492-D537-BFC2-10E265728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0745" t="4568" r="14856" b="23839"/>
              <a:stretch>
                <a:fillRect/>
              </a:stretch>
            </p:blipFill>
            <p:spPr>
              <a:xfrm>
                <a:off x="9847789" y="445027"/>
                <a:ext cx="951379" cy="133592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22CC16B-0A3B-30A1-DB11-0B6F5C230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7733" t="5695" r="28372" b="22712"/>
              <a:stretch>
                <a:fillRect/>
              </a:stretch>
            </p:blipFill>
            <p:spPr>
              <a:xfrm>
                <a:off x="8913073" y="484215"/>
                <a:ext cx="918053" cy="133592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92B0C93-8B8E-12D8-1A1E-8644E87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0907" t="5030" r="55198" b="23377"/>
              <a:stretch>
                <a:fillRect/>
              </a:stretch>
            </p:blipFill>
            <p:spPr>
              <a:xfrm>
                <a:off x="7945031" y="445027"/>
                <a:ext cx="918053" cy="133592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E445DD-D927-62D1-9120-DE28B9E8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299" t="4714" r="82302" b="23692"/>
            <a:stretch>
              <a:fillRect/>
            </a:stretch>
          </p:blipFill>
          <p:spPr>
            <a:xfrm>
              <a:off x="9582702" y="4749712"/>
              <a:ext cx="789929" cy="1079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406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CA1B-E039-30DD-193E-6E77D182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mountain&#10;&#10;AI-generated content may be incorrect.">
            <a:extLst>
              <a:ext uri="{FF2B5EF4-FFF2-40B4-BE49-F238E27FC236}">
                <a16:creationId xmlns:a16="http://schemas.microsoft.com/office/drawing/2014/main" id="{2A1BA481-1B67-56B1-9A05-4ADC9BC21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34444" b="30321"/>
          <a:stretch>
            <a:fillRect/>
          </a:stretch>
        </p:blipFill>
        <p:spPr>
          <a:xfrm>
            <a:off x="318801" y="1333500"/>
            <a:ext cx="6170671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42930-0DF8-80A6-44B3-BA57F383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84" y="274706"/>
            <a:ext cx="10443464" cy="792162"/>
          </a:xfrm>
        </p:spPr>
        <p:txBody>
          <a:bodyPr/>
          <a:lstStyle/>
          <a:p>
            <a:r>
              <a:rPr lang="es-ES" sz="2000" b="1">
                <a:latin typeface="Amasis MT Pro Medium" panose="02040604050005020304" pitchFamily="18" charset="0"/>
              </a:rPr>
              <a:t>Candidato 2. Valencia - Murcia </a:t>
            </a:r>
            <a:br>
              <a:rPr lang="es-ES" sz="2400">
                <a:latin typeface="Amasis MT Pro Medium" panose="02040604050005020304" pitchFamily="18" charset="0"/>
              </a:rPr>
            </a:br>
            <a:r>
              <a:rPr lang="es-ES" sz="2400">
                <a:latin typeface="Amasis MT Pro Medium" panose="02040604050005020304" pitchFamily="18" charset="0"/>
              </a:rPr>
              <a:t>Sierra de Escalona y Dehesa de Campoamor ↔ </a:t>
            </a:r>
            <a:r>
              <a:rPr lang="es-ES" sz="2400" err="1">
                <a:latin typeface="Amasis MT Pro Medium" panose="02040604050005020304" pitchFamily="18" charset="0"/>
              </a:rPr>
              <a:t>Carrascoy</a:t>
            </a:r>
            <a:r>
              <a:rPr lang="es-ES" sz="2400">
                <a:latin typeface="Amasis MT Pro Medium" panose="02040604050005020304" pitchFamily="18" charset="0"/>
              </a:rPr>
              <a:t> y El Valle</a:t>
            </a:r>
            <a:endParaRPr lang="en-GB" sz="2400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7945-675A-A6EA-E210-52D01D995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556" y="1230204"/>
            <a:ext cx="4741758" cy="4191000"/>
          </a:xfrm>
        </p:spPr>
        <p:txBody>
          <a:bodyPr/>
          <a:lstStyle/>
          <a:p>
            <a:r>
              <a:rPr lang="es-ES" sz="1800">
                <a:latin typeface="Aptos" panose="020B0004020202020204" pitchFamily="34" charset="0"/>
              </a:rPr>
              <a:t>Provincia: Murcia, cerca de límite CCAA</a:t>
            </a:r>
          </a:p>
          <a:p>
            <a:r>
              <a:rPr lang="es-ES" sz="1800">
                <a:latin typeface="Aptos" panose="020B0004020202020204" pitchFamily="34" charset="0"/>
              </a:rPr>
              <a:t>Corredor potencial (4 pixeles)</a:t>
            </a:r>
          </a:p>
          <a:p>
            <a:r>
              <a:rPr lang="es-ES" sz="1800" err="1">
                <a:latin typeface="Aptos" panose="020B0004020202020204" pitchFamily="34" charset="0"/>
              </a:rPr>
              <a:t>LICs</a:t>
            </a:r>
            <a:r>
              <a:rPr lang="es-ES" sz="1800">
                <a:latin typeface="Aptos" panose="020B0004020202020204" pitchFamily="34" charset="0"/>
              </a:rPr>
              <a:t>: Pinares de pino carrasco abiertos</a:t>
            </a:r>
          </a:p>
          <a:p>
            <a:r>
              <a:rPr lang="es-ES" sz="1800">
                <a:latin typeface="Aptos" panose="020B0004020202020204" pitchFamily="34" charset="0"/>
              </a:rPr>
              <a:t>Sierra entre </a:t>
            </a:r>
            <a:r>
              <a:rPr lang="es-ES" sz="1800" err="1">
                <a:latin typeface="Aptos" panose="020B0004020202020204" pitchFamily="34" charset="0"/>
              </a:rPr>
              <a:t>LICs</a:t>
            </a:r>
            <a:r>
              <a:rPr lang="es-ES" sz="1800">
                <a:latin typeface="Aptos" panose="020B0004020202020204" pitchFamily="34" charset="0"/>
              </a:rPr>
              <a:t> - Bosque y matorral/pasto arbustivo</a:t>
            </a:r>
          </a:p>
          <a:p>
            <a:pPr marL="0" indent="0">
              <a:buNone/>
            </a:pPr>
            <a:endParaRPr lang="en-GB">
              <a:latin typeface="Aptos" panose="020B0004020202020204" pitchFamily="34" charset="0"/>
            </a:endParaRPr>
          </a:p>
          <a:p>
            <a:endParaRPr lang="en-GB">
              <a:latin typeface="Aptos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848E1C-8088-8288-84DE-1D45C22BC3D4}"/>
              </a:ext>
            </a:extLst>
          </p:cNvPr>
          <p:cNvGrpSpPr/>
          <p:nvPr/>
        </p:nvGrpSpPr>
        <p:grpSpPr>
          <a:xfrm>
            <a:off x="405625" y="2287360"/>
            <a:ext cx="7178150" cy="484747"/>
            <a:chOff x="673779" y="3163544"/>
            <a:chExt cx="7178150" cy="4847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EAC3E-85E0-EFED-63C3-A534F39F9F2D}"/>
                </a:ext>
              </a:extLst>
            </p:cNvPr>
            <p:cNvSpPr txBox="1"/>
            <p:nvPr/>
          </p:nvSpPr>
          <p:spPr>
            <a:xfrm>
              <a:off x="4674334" y="3163544"/>
              <a:ext cx="31775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Sierra de Escalona</a:t>
              </a:r>
              <a:endParaRPr lang="en-GB" sz="1500">
                <a:highlight>
                  <a:srgbClr val="00FFFF"/>
                </a:highligh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F53CEC-3105-BCBA-1FFA-4B1FC10B2F74}"/>
                </a:ext>
              </a:extLst>
            </p:cNvPr>
            <p:cNvSpPr txBox="1"/>
            <p:nvPr/>
          </p:nvSpPr>
          <p:spPr>
            <a:xfrm>
              <a:off x="673779" y="3325126"/>
              <a:ext cx="31775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err="1">
                  <a:highlight>
                    <a:srgbClr val="00FFFF"/>
                  </a:highlight>
                </a:rPr>
                <a:t>Carrascoy</a:t>
              </a:r>
              <a:r>
                <a:rPr lang="es-ES" sz="1500">
                  <a:highlight>
                    <a:srgbClr val="00FFFF"/>
                  </a:highlight>
                </a:rPr>
                <a:t> y El Valle</a:t>
              </a:r>
              <a:endParaRPr lang="en-GB" sz="1500">
                <a:highlight>
                  <a:srgbClr val="00FFFF"/>
                </a:highlight>
              </a:endParaRPr>
            </a:p>
          </p:txBody>
        </p:sp>
      </p:grpSp>
      <p:pic>
        <p:nvPicPr>
          <p:cNvPr id="13" name="Picture 12" descr="A screenshot of a map&#10;&#10;AI-generated content may be incorrect.">
            <a:extLst>
              <a:ext uri="{FF2B5EF4-FFF2-40B4-BE49-F238E27FC236}">
                <a16:creationId xmlns:a16="http://schemas.microsoft.com/office/drawing/2014/main" id="{E7C9772C-17C4-5B50-4404-CA8BA29C9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38975" r="48479" b="37347"/>
          <a:stretch>
            <a:fillRect/>
          </a:stretch>
        </p:blipFill>
        <p:spPr>
          <a:xfrm>
            <a:off x="6845507" y="2874352"/>
            <a:ext cx="3883539" cy="1822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C2AA05-3996-D1D9-D5CA-BE59A848F74E}"/>
              </a:ext>
            </a:extLst>
          </p:cNvPr>
          <p:cNvSpPr txBox="1"/>
          <p:nvPr/>
        </p:nvSpPr>
        <p:spPr>
          <a:xfrm>
            <a:off x="10729046" y="3207997"/>
            <a:ext cx="106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/>
              <a:t>2dRUE</a:t>
            </a:r>
            <a:endParaRPr lang="en-GB" sz="1600" b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A878BE-F3BF-14AA-168A-99788256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14" r="770"/>
          <a:stretch>
            <a:fillRect/>
          </a:stretch>
        </p:blipFill>
        <p:spPr>
          <a:xfrm>
            <a:off x="7583775" y="4763694"/>
            <a:ext cx="2806849" cy="13180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798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DD06-4286-8DE4-8E78-B74D1B24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002A-08D7-1542-21D6-3E798309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24982"/>
            <a:ext cx="10443464" cy="792162"/>
          </a:xfrm>
        </p:spPr>
        <p:txBody>
          <a:bodyPr/>
          <a:lstStyle/>
          <a:p>
            <a:r>
              <a:rPr lang="es-ES" sz="2000" b="1">
                <a:latin typeface="Amasis MT Pro Medium" panose="02040604050005020304" pitchFamily="18" charset="0"/>
              </a:rPr>
              <a:t>Candidato 2. Valencia - Murcia </a:t>
            </a:r>
            <a:br>
              <a:rPr lang="es-ES" sz="2400">
                <a:latin typeface="Amasis MT Pro Medium" panose="02040604050005020304" pitchFamily="18" charset="0"/>
              </a:rPr>
            </a:br>
            <a:r>
              <a:rPr lang="es-ES" sz="2400">
                <a:latin typeface="Amasis MT Pro Medium" panose="02040604050005020304" pitchFamily="18" charset="0"/>
              </a:rPr>
              <a:t>Sierra de Escalona y Dehesa de Campoamor ↔ </a:t>
            </a:r>
            <a:r>
              <a:rPr lang="es-ES" sz="2400" err="1">
                <a:latin typeface="Amasis MT Pro Medium" panose="02040604050005020304" pitchFamily="18" charset="0"/>
              </a:rPr>
              <a:t>Carrascoy</a:t>
            </a:r>
            <a:r>
              <a:rPr lang="es-ES" sz="2400">
                <a:latin typeface="Amasis MT Pro Medium" panose="02040604050005020304" pitchFamily="18" charset="0"/>
              </a:rPr>
              <a:t> y El Valle</a:t>
            </a:r>
            <a:endParaRPr lang="en-GB" sz="2400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3671F-9006-1AC8-E799-F5967325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620" y="1333500"/>
            <a:ext cx="5192030" cy="4191000"/>
          </a:xfrm>
        </p:spPr>
        <p:txBody>
          <a:bodyPr/>
          <a:lstStyle/>
          <a:p>
            <a:r>
              <a:rPr lang="es-ES" sz="1600">
                <a:latin typeface="Aptos" panose="020B0004020202020204" pitchFamily="34" charset="0"/>
              </a:rPr>
              <a:t>50-70% Cultivos; Monte arbolado</a:t>
            </a: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Usos del suelo (SIGPAC):	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Pasto con arbolado, Pasto arbustivo, Matorral, Bosque 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Olivar (monocultivo)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Frutales, frutos secos (almendros) - bancales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Viales (Autovía - pixel N)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Tierras arables</a:t>
            </a:r>
          </a:p>
          <a:p>
            <a:pPr lvl="1"/>
            <a:r>
              <a:rPr lang="es-ES" sz="1600">
                <a:latin typeface="Aptos" panose="020B0004020202020204" pitchFamily="34" charset="0"/>
              </a:rPr>
              <a:t>Improductivos</a:t>
            </a:r>
            <a:endParaRPr lang="es-ES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Riesgo de desertificación: Medio – Alto - Muy Alto</a:t>
            </a:r>
          </a:p>
          <a:p>
            <a:pPr marL="0" indent="0">
              <a:buNone/>
            </a:pPr>
            <a:r>
              <a:rPr lang="es-ES" sz="1600" b="1">
                <a:latin typeface="Aptos" panose="020B0004020202020204" pitchFamily="34" charset="0"/>
              </a:rPr>
              <a:t>Desafíos sociales: </a:t>
            </a:r>
            <a:endParaRPr lang="es-ES" sz="1600" b="1"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s-ES" sz="1600">
                <a:latin typeface="Aptos" panose="020B0004020202020204" pitchFamily="34" charset="0"/>
              </a:rPr>
              <a:t>Desertificación, Cultivos abandonados, Ocio (rutas)</a:t>
            </a:r>
          </a:p>
          <a:p>
            <a:endParaRPr lang="es-ES" sz="1600"/>
          </a:p>
          <a:p>
            <a:endParaRPr lang="en-GB" sz="1600"/>
          </a:p>
          <a:p>
            <a:endParaRPr lang="en-GB"/>
          </a:p>
        </p:txBody>
      </p:sp>
      <p:pic>
        <p:nvPicPr>
          <p:cNvPr id="13" name="Picture 12" descr="A map with yellow squares&#10;&#10;AI-generated content may be incorrect.">
            <a:extLst>
              <a:ext uri="{FF2B5EF4-FFF2-40B4-BE49-F238E27FC236}">
                <a16:creationId xmlns:a16="http://schemas.microsoft.com/office/drawing/2014/main" id="{7109F4B0-59C5-722C-F7F0-6A426082D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6266" r="22154" b="12267"/>
          <a:stretch/>
        </p:blipFill>
        <p:spPr>
          <a:xfrm>
            <a:off x="649224" y="1394968"/>
            <a:ext cx="5763192" cy="4451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7D71B7-2CC1-B2F8-90C9-D0C325862399}"/>
              </a:ext>
            </a:extLst>
          </p:cNvPr>
          <p:cNvSpPr txBox="1"/>
          <p:nvPr/>
        </p:nvSpPr>
        <p:spPr>
          <a:xfrm>
            <a:off x="3042050" y="5419516"/>
            <a:ext cx="214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>
                <a:highlight>
                  <a:srgbClr val="00FFFF"/>
                </a:highlight>
              </a:rPr>
              <a:t>RM-1 Autovía Santomera-San Javier</a:t>
            </a:r>
            <a:endParaRPr lang="en-GB" sz="1400">
              <a:highlight>
                <a:srgbClr val="00FFFF"/>
              </a:highligh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5433A-706D-C2E0-EA11-4D4C0CA76751}"/>
              </a:ext>
            </a:extLst>
          </p:cNvPr>
          <p:cNvGrpSpPr/>
          <p:nvPr/>
        </p:nvGrpSpPr>
        <p:grpSpPr>
          <a:xfrm>
            <a:off x="7313711" y="4891314"/>
            <a:ext cx="4032434" cy="1150354"/>
            <a:chOff x="7555143" y="4954921"/>
            <a:chExt cx="4032434" cy="115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77F89C-E030-5A4E-151D-95F8006D3651}"/>
                </a:ext>
              </a:extLst>
            </p:cNvPr>
            <p:cNvGrpSpPr/>
            <p:nvPr/>
          </p:nvGrpSpPr>
          <p:grpSpPr>
            <a:xfrm>
              <a:off x="7555143" y="4954921"/>
              <a:ext cx="3250169" cy="1150354"/>
              <a:chOff x="7309676" y="4538108"/>
              <a:chExt cx="3877762" cy="13724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D3DCE75-B93A-77ED-22B3-40BCD48AF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7211" t="3519" r="28390" b="29256"/>
              <a:stretch>
                <a:fillRect/>
              </a:stretch>
            </p:blipFill>
            <p:spPr>
              <a:xfrm>
                <a:off x="8297177" y="4541549"/>
                <a:ext cx="951379" cy="125444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C66F059-AE53-94FD-D51A-F5ED87A48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0842" t="4526" r="56183" b="28249"/>
              <a:stretch>
                <a:fillRect/>
              </a:stretch>
            </p:blipFill>
            <p:spPr>
              <a:xfrm>
                <a:off x="7309676" y="4576813"/>
                <a:ext cx="857272" cy="125444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55B107-9563-839E-7543-234665BA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4609" t="2122" r="42085" b="30653"/>
              <a:stretch>
                <a:fillRect/>
              </a:stretch>
            </p:blipFill>
            <p:spPr>
              <a:xfrm>
                <a:off x="9302741" y="4538108"/>
                <a:ext cx="879132" cy="125444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5608C5-2DC4-20B3-C512-B998BB7FB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4308" t="5690" r="1293" b="22718"/>
              <a:stretch>
                <a:fillRect/>
              </a:stretch>
            </p:blipFill>
            <p:spPr>
              <a:xfrm>
                <a:off x="10236059" y="4574664"/>
                <a:ext cx="951379" cy="1335926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203333-C138-9E61-E400-D0EBCFF22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52" t="4879" r="82849" b="23529"/>
            <a:stretch>
              <a:fillRect/>
            </a:stretch>
          </p:blipFill>
          <p:spPr>
            <a:xfrm>
              <a:off x="10790173" y="4985561"/>
              <a:ext cx="797404" cy="1119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356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6A83F-10D6-210E-6E94-EDC34B378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3C1F-0D09-DBDA-E0F6-D7DBF003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89719"/>
            <a:ext cx="10443464" cy="792162"/>
          </a:xfrm>
        </p:spPr>
        <p:txBody>
          <a:bodyPr/>
          <a:lstStyle/>
          <a:p>
            <a:r>
              <a:rPr lang="es-ES" sz="2000" b="1">
                <a:latin typeface="Amasis MT Pro Medium" panose="02040604050005020304" pitchFamily="18" charset="0"/>
              </a:rPr>
              <a:t>Candidato 3. Andalucía</a:t>
            </a:r>
            <a:br>
              <a:rPr lang="es-ES" sz="2400">
                <a:latin typeface="Amasis MT Pro Medium" panose="02040604050005020304" pitchFamily="18" charset="0"/>
              </a:rPr>
            </a:br>
            <a:r>
              <a:rPr lang="es-ES" sz="2000">
                <a:latin typeface="Amasis MT Pro Medium" panose="02040604050005020304" pitchFamily="18" charset="0"/>
              </a:rPr>
              <a:t>Cabo de Gata-Níjar ↔ Ramblas del </a:t>
            </a:r>
            <a:r>
              <a:rPr lang="es-ES" sz="2000" err="1">
                <a:latin typeface="Amasis MT Pro Medium" panose="02040604050005020304" pitchFamily="18" charset="0"/>
              </a:rPr>
              <a:t>Gergal</a:t>
            </a:r>
            <a:r>
              <a:rPr lang="es-ES" sz="2000">
                <a:latin typeface="Amasis MT Pro Medium" panose="02040604050005020304" pitchFamily="18" charset="0"/>
              </a:rPr>
              <a:t>, Tabernas y sur de Sierra Alhamilla</a:t>
            </a:r>
            <a:endParaRPr lang="en-GB" sz="2000">
              <a:latin typeface="Amasis MT Pro Medium" panose="020406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1EB6A-4127-7D73-AC7B-A252525A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8919" y="1311651"/>
            <a:ext cx="4178881" cy="4669855"/>
          </a:xfrm>
        </p:spPr>
        <p:txBody>
          <a:bodyPr/>
          <a:lstStyle/>
          <a:p>
            <a:r>
              <a:rPr lang="es-ES" sz="1800">
                <a:latin typeface="Aptos" panose="020B0004020202020204" pitchFamily="34" charset="0"/>
              </a:rPr>
              <a:t>Provincia: Almería, cerca de Retamar. Área de agricultura intensiva (invernaderos)</a:t>
            </a:r>
          </a:p>
          <a:p>
            <a:r>
              <a:rPr lang="es-ES" sz="1800">
                <a:latin typeface="Aptos" panose="020B0004020202020204" pitchFamily="34" charset="0"/>
              </a:rPr>
              <a:t>Dentro del LIC, pero es un punto crítico </a:t>
            </a:r>
          </a:p>
          <a:p>
            <a:r>
              <a:rPr lang="es-ES" sz="1800">
                <a:latin typeface="Aptos" panose="020B0004020202020204" pitchFamily="34" charset="0"/>
              </a:rPr>
              <a:t>Simulación de la degradación causada por la construcción del AVE</a:t>
            </a:r>
          </a:p>
          <a:p>
            <a:pPr marL="0" indent="0">
              <a:buNone/>
            </a:pPr>
            <a:r>
              <a:rPr lang="es-ES" sz="1800" b="1" err="1">
                <a:solidFill>
                  <a:srgbClr val="54CF51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Submaduro</a:t>
            </a:r>
            <a:r>
              <a:rPr lang="es-ES" sz="1800">
                <a:solidFill>
                  <a:srgbClr val="9DAB90"/>
                </a:solidFill>
                <a:latin typeface="Aptos" panose="020B0004020202020204" pitchFamily="34" charset="0"/>
              </a:rPr>
              <a:t> </a:t>
            </a:r>
            <a:r>
              <a:rPr lang="es-ES" sz="180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s-ES" sz="1800" b="1">
                <a:solidFill>
                  <a:srgbClr val="BBAB5D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Productivo de baja biomasa</a:t>
            </a:r>
          </a:p>
          <a:p>
            <a:r>
              <a:rPr lang="es-ES" sz="1800" err="1">
                <a:latin typeface="Aptos" panose="020B0004020202020204" pitchFamily="34" charset="0"/>
              </a:rPr>
              <a:t>Objectivo</a:t>
            </a:r>
            <a:r>
              <a:rPr lang="es-ES" sz="1800">
                <a:latin typeface="Aptos" panose="020B0004020202020204" pitchFamily="34" charset="0"/>
              </a:rPr>
              <a:t>: mantener o mejorar la condición de la tierra </a:t>
            </a:r>
            <a:endParaRPr lang="es-ES" sz="180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r>
              <a:rPr lang="es-ES" sz="1800">
                <a:latin typeface="Aptos" panose="020B0004020202020204" pitchFamily="34" charset="0"/>
              </a:rPr>
              <a:t>Poco hábitat forestal (CHFE50); aislados fragmentos de bosque (ninguno dentro de los píxeles), predominan matorral, pasto arbustivo y pastizal.</a:t>
            </a:r>
            <a:endParaRPr lang="es-ES" sz="1800"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8FF8E-0872-65B7-E90E-C8E1477920ED}"/>
              </a:ext>
            </a:extLst>
          </p:cNvPr>
          <p:cNvGrpSpPr/>
          <p:nvPr/>
        </p:nvGrpSpPr>
        <p:grpSpPr>
          <a:xfrm>
            <a:off x="584200" y="1311651"/>
            <a:ext cx="5444216" cy="4625112"/>
            <a:chOff x="1248975" y="1629920"/>
            <a:chExt cx="5444216" cy="46251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B20936-504D-6EBB-72A9-455B8BC7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721" t="2053" r="3378" b="1618"/>
            <a:stretch>
              <a:fillRect/>
            </a:stretch>
          </p:blipFill>
          <p:spPr>
            <a:xfrm>
              <a:off x="1248975" y="1917923"/>
              <a:ext cx="4608113" cy="4337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84BD2A-DD45-A41D-D4F4-17B09699B439}"/>
                </a:ext>
              </a:extLst>
            </p:cNvPr>
            <p:cNvSpPr txBox="1"/>
            <p:nvPr/>
          </p:nvSpPr>
          <p:spPr>
            <a:xfrm>
              <a:off x="1426464" y="5849035"/>
              <a:ext cx="24963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Cabo de Gata-Níjar</a:t>
              </a:r>
              <a:endParaRPr lang="en-GB" sz="1500">
                <a:highlight>
                  <a:srgbClr val="00FFFF"/>
                </a:highligh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9DA3B3-C933-A91E-85EC-2495B2E36708}"/>
                </a:ext>
              </a:extLst>
            </p:cNvPr>
            <p:cNvSpPr txBox="1"/>
            <p:nvPr/>
          </p:nvSpPr>
          <p:spPr>
            <a:xfrm>
              <a:off x="3137861" y="2193922"/>
              <a:ext cx="24963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>
                  <a:highlight>
                    <a:srgbClr val="00FFFF"/>
                  </a:highlight>
                </a:rPr>
                <a:t>Sur de Sierra Alhamilla</a:t>
              </a:r>
              <a:endParaRPr lang="en-GB" sz="1500">
                <a:highlight>
                  <a:srgbClr val="00FFFF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5BC923-46B7-4ED3-4AC6-7A2862BC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3967" y="1629920"/>
              <a:ext cx="1459224" cy="1128003"/>
            </a:xfrm>
            <a:prstGeom prst="rect">
              <a:avLst/>
            </a:prstGeom>
          </p:spPr>
        </p:pic>
      </p:grpSp>
      <p:pic>
        <p:nvPicPr>
          <p:cNvPr id="12" name="Picture 11" descr="A screenshot of a computer generated map&#10;&#10;AI-generated content may be incorrect.">
            <a:extLst>
              <a:ext uri="{FF2B5EF4-FFF2-40B4-BE49-F238E27FC236}">
                <a16:creationId xmlns:a16="http://schemas.microsoft.com/office/drawing/2014/main" id="{9A6C56B1-D1A5-A8F1-26D9-FBBA3F283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7" t="22796" r="51927" b="41649"/>
          <a:stretch>
            <a:fillRect/>
          </a:stretch>
        </p:blipFill>
        <p:spPr>
          <a:xfrm>
            <a:off x="5366388" y="3498363"/>
            <a:ext cx="1818968" cy="243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56B74-7A9B-2BDD-A799-C278C23AB6A4}"/>
              </a:ext>
            </a:extLst>
          </p:cNvPr>
          <p:cNvSpPr txBox="1"/>
          <p:nvPr/>
        </p:nvSpPr>
        <p:spPr>
          <a:xfrm>
            <a:off x="5744806" y="3129031"/>
            <a:ext cx="106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/>
              <a:t>2dRUE</a:t>
            </a:r>
            <a:endParaRPr lang="en-GB" sz="1600" b="1"/>
          </a:p>
        </p:txBody>
      </p:sp>
    </p:spTree>
    <p:extLst>
      <p:ext uri="{BB962C8B-B14F-4D97-AF65-F5344CB8AC3E}">
        <p14:creationId xmlns:p14="http://schemas.microsoft.com/office/powerpoint/2010/main" val="3985122930"/>
      </p:ext>
    </p:extLst>
  </p:cSld>
  <p:clrMapOvr>
    <a:masterClrMapping/>
  </p:clrMapOvr>
</p:sld>
</file>

<file path=ppt/theme/theme1.xml><?xml version="1.0" encoding="utf-8"?>
<a:theme xmlns:a="http://schemas.openxmlformats.org/drawingml/2006/main" name="IUCN 16x9 English">
  <a:themeElements>
    <a:clrScheme name="BABOO">
      <a:dk1>
        <a:srgbClr val="000000"/>
      </a:dk1>
      <a:lt1>
        <a:srgbClr val="FFFFFF"/>
      </a:lt1>
      <a:dk2>
        <a:srgbClr val="58585A"/>
      </a:dk2>
      <a:lt2>
        <a:srgbClr val="CD202C"/>
      </a:lt2>
      <a:accent1>
        <a:srgbClr val="7F7F7F"/>
      </a:accent1>
      <a:accent2>
        <a:srgbClr val="A6A6A6"/>
      </a:accent2>
      <a:accent3>
        <a:srgbClr val="BFBFBF"/>
      </a:accent3>
      <a:accent4>
        <a:srgbClr val="D9D9D9"/>
      </a:accent4>
      <a:accent5>
        <a:srgbClr val="F2F2F2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UCN 16x9 English" id="{297C8188-82F6-46B5-AD4D-69D5DE372830}" vid="{88E07FC3-16DA-47F9-AA85-3B20582418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81C58662AA344A2A5016E6B0A94E5" ma:contentTypeVersion="14" ma:contentTypeDescription="Create a new document." ma:contentTypeScope="" ma:versionID="8260ef45e1294421774a3d5e7ee85a9b">
  <xsd:schema xmlns:xsd="http://www.w3.org/2001/XMLSchema" xmlns:xs="http://www.w3.org/2001/XMLSchema" xmlns:p="http://schemas.microsoft.com/office/2006/metadata/properties" xmlns:ns2="e0241bdf-1b45-48ba-9095-4b68df11cafb" xmlns:ns3="7eb5b803-79de-4d29-8103-5de9bea2b5a8" targetNamespace="http://schemas.microsoft.com/office/2006/metadata/properties" ma:root="true" ma:fieldsID="dd73b7ce9dc61f4b4c9ebf80c3c1c084" ns2:_="" ns3:_="">
    <xsd:import namespace="e0241bdf-1b45-48ba-9095-4b68df11cafb"/>
    <xsd:import namespace="7eb5b803-79de-4d29-8103-5de9bea2b5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41bdf-1b45-48ba-9095-4b68df11ca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3e8566c-cd23-4427-80f6-db2d3da7b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5b803-79de-4d29-8103-5de9bea2b5a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5a679f4-8d6a-40aa-a017-94d4063a535d}" ma:internalName="TaxCatchAll" ma:showField="CatchAllData" ma:web="7eb5b803-79de-4d29-8103-5de9bea2b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241bdf-1b45-48ba-9095-4b68df11cafb">
      <Terms xmlns="http://schemas.microsoft.com/office/infopath/2007/PartnerControls"/>
    </lcf76f155ced4ddcb4097134ff3c332f>
    <TaxCatchAll xmlns="7eb5b803-79de-4d29-8103-5de9bea2b5a8" xsi:nil="true"/>
  </documentManagement>
</p:properties>
</file>

<file path=customXml/itemProps1.xml><?xml version="1.0" encoding="utf-8"?>
<ds:datastoreItem xmlns:ds="http://schemas.openxmlformats.org/officeDocument/2006/customXml" ds:itemID="{9E0A816B-9550-4BC5-A976-2F0E00D5E0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63D7C6-684B-4A4D-A72E-7EEF5CB225B5}">
  <ds:schemaRefs>
    <ds:schemaRef ds:uri="7eb5b803-79de-4d29-8103-5de9bea2b5a8"/>
    <ds:schemaRef ds:uri="e0241bdf-1b45-48ba-9095-4b68df11ca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51210F-C55F-4354-A1BB-05D40CA9C5AF}">
  <ds:schemaRefs>
    <ds:schemaRef ds:uri="7eb5b803-79de-4d29-8103-5de9bea2b5a8"/>
    <ds:schemaRef ds:uri="e0241bdf-1b45-48ba-9095-4b68df11ca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1071</Words>
  <Application>Microsoft Office PowerPoint</Application>
  <PresentationFormat>Widescreen</PresentationFormat>
  <Paragraphs>152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Amasis MT Pro Light</vt:lpstr>
      <vt:lpstr>Amasis MT Pro Medium</vt:lpstr>
      <vt:lpstr>Aptos</vt:lpstr>
      <vt:lpstr>Arial</vt:lpstr>
      <vt:lpstr>Inter</vt:lpstr>
      <vt:lpstr>Wingdings</vt:lpstr>
      <vt:lpstr>IUCN 16x9 English</vt:lpstr>
      <vt:lpstr>PowerPoint Presentation</vt:lpstr>
      <vt:lpstr>Del Algoritmo a la evaluación en sitio: priorización y oportunidades para Soluciones basadas en la Naturaleza (SbN)</vt:lpstr>
      <vt:lpstr>Áreas candidatas para intervención</vt:lpstr>
      <vt:lpstr>Áreas candidatas para intervención: Casos de estudio</vt:lpstr>
      <vt:lpstr>Candidato 1. Murcia Lomas del Buitre y Río Luchena ↔ Sierra de la Torrecilla</vt:lpstr>
      <vt:lpstr>Candidato 1. Murcia Lomas del Buitre y Río Luchena ↔ Sierra de la Torrecilla</vt:lpstr>
      <vt:lpstr>Candidato 2. Valencia - Murcia  Sierra de Escalona y Dehesa de Campoamor ↔ Carrascoy y El Valle</vt:lpstr>
      <vt:lpstr>Candidato 2. Valencia - Murcia  Sierra de Escalona y Dehesa de Campoamor ↔ Carrascoy y El Valle</vt:lpstr>
      <vt:lpstr>Candidato 3. Andalucía Cabo de Gata-Níjar ↔ Ramblas del Gergal, Tabernas y sur de Sierra Alhamilla</vt:lpstr>
      <vt:lpstr>Candidato 3. Andalucía Cabo de Gata-Níjar ↔ Ramblas del Gergal, Tabernas y sur de Sierra Alhamilla</vt:lpstr>
      <vt:lpstr>Intervenciones potenciales: criterios</vt:lpstr>
      <vt:lpstr>Intervenciones potenciales: ejemplo</vt:lpstr>
      <vt:lpstr>Tipo de herramienta – guía para la toma de decisiones</vt:lpstr>
      <vt:lpstr>Discusión </vt:lpstr>
    </vt:vector>
  </TitlesOfParts>
  <Company>IUCN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WEAVER Faye</dc:creator>
  <cp:lastModifiedBy>WEAVER Faye</cp:lastModifiedBy>
  <cp:revision>6</cp:revision>
  <dcterms:created xsi:type="dcterms:W3CDTF">2025-06-13T14:32:28Z</dcterms:created>
  <dcterms:modified xsi:type="dcterms:W3CDTF">2025-11-24T08:44:33Z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0x010100A0181C58662AA344A2A5016E6B0A94E5</vt:lpwstr>
  </property>
  <property fmtid="{D5CDD505-2E9C-101B-9397-08002B2CF9AE}" pid="3" name="MediaServiceImageTags">
    <vt:lpwstr/>
  </property>
</Properties>
</file>