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256" r:id="rId5"/>
    <p:sldId id="260" r:id="rId6"/>
    <p:sldId id="1015" r:id="rId7"/>
    <p:sldId id="259" r:id="rId8"/>
    <p:sldId id="257" r:id="rId9"/>
    <p:sldId id="258" r:id="rId10"/>
    <p:sldId id="616" r:id="rId11"/>
    <p:sldId id="312" r:id="rId12"/>
    <p:sldId id="324" r:id="rId13"/>
    <p:sldId id="1014" r:id="rId14"/>
    <p:sldId id="1010" r:id="rId15"/>
  </p:sldIdLst>
  <p:sldSz cx="12192000" cy="6858000"/>
  <p:notesSz cx="6797675" cy="9926638"/>
  <p:defaultTex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92">
          <p15:clr>
            <a:srgbClr val="A4A3A4"/>
          </p15:clr>
        </p15:guide>
        <p15:guide id="2" orient="horz" pos="918">
          <p15:clr>
            <a:srgbClr val="A4A3A4"/>
          </p15:clr>
        </p15:guide>
        <p15:guide id="3" orient="horz" pos="384">
          <p15:clr>
            <a:srgbClr val="A4A3A4"/>
          </p15:clr>
        </p15:guide>
        <p15:guide id="4" orient="horz" pos="732">
          <p15:clr>
            <a:srgbClr val="A4A3A4"/>
          </p15:clr>
        </p15:guide>
        <p15:guide id="5" orient="horz" pos="468">
          <p15:clr>
            <a:srgbClr val="A4A3A4"/>
          </p15:clr>
        </p15:guide>
        <p15:guide id="6" orient="horz" pos="648">
          <p15:clr>
            <a:srgbClr val="A4A3A4"/>
          </p15:clr>
        </p15:guide>
        <p15:guide id="7" pos="3840">
          <p15:clr>
            <a:srgbClr val="A4A3A4"/>
          </p15:clr>
        </p15:guide>
        <p15:guide id="8" pos="512">
          <p15:clr>
            <a:srgbClr val="A4A3A4"/>
          </p15:clr>
        </p15:guide>
        <p15:guide id="9">
          <p15:clr>
            <a:srgbClr val="A4A3A4"/>
          </p15:clr>
        </p15:guide>
        <p15:guide id="10" pos="71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UMA Catherine" initials="CN" lastIdx="1" clrIdx="0">
    <p:extLst>
      <p:ext uri="{19B8F6BF-5375-455C-9EA6-DF929625EA0E}">
        <p15:presenceInfo xmlns:p15="http://schemas.microsoft.com/office/powerpoint/2012/main" userId="S::numac@iucn.org::02580a1d-77c6-46dd-b540-92537e35e1e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4AF2F0-838D-40B8-94BC-76488B02CDB6}" v="54" dt="2025-06-24T11:18:13.3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4" autoAdjust="0"/>
    <p:restoredTop sz="67397" autoAdjust="0"/>
  </p:normalViewPr>
  <p:slideViewPr>
    <p:cSldViewPr snapToGrid="0">
      <p:cViewPr varScale="1">
        <p:scale>
          <a:sx n="50" d="100"/>
          <a:sy n="50" d="100"/>
        </p:scale>
        <p:origin x="1244" y="28"/>
      </p:cViewPr>
      <p:guideLst>
        <p:guide orient="horz" pos="192"/>
        <p:guide orient="horz" pos="918"/>
        <p:guide orient="horz" pos="384"/>
        <p:guide orient="horz" pos="732"/>
        <p:guide orient="horz" pos="468"/>
        <p:guide orient="horz" pos="648"/>
        <p:guide pos="3840"/>
        <p:guide pos="512"/>
        <p:guide/>
        <p:guide pos="7120"/>
      </p:guideLst>
    </p:cSldViewPr>
  </p:slideViewPr>
  <p:notesTextViewPr>
    <p:cViewPr>
      <p:scale>
        <a:sx n="1" d="1"/>
        <a:sy n="1" d="1"/>
      </p:scale>
      <p:origin x="0" y="0"/>
    </p:cViewPr>
  </p:notesTextViewPr>
  <p:notesViewPr>
    <p:cSldViewPr snapToGrid="0">
      <p:cViewPr varScale="1">
        <p:scale>
          <a:sx n="62" d="100"/>
          <a:sy n="62" d="100"/>
        </p:scale>
        <p:origin x="3005" y="6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C0F4E73B-9595-467F-A24D-E3D2FD7971BE}" type="datetimeFigureOut">
              <a:rPr lang="en-GB" smtClean="0"/>
              <a:t>24/11/2025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333F658A-51B5-4A38-92CE-7CA220E2E3A6}" type="slidenum">
              <a:rPr lang="en-GB" smtClean="0"/>
              <a:t>‹#›</a:t>
            </a:fld>
            <a:endParaRPr lang="en-GB"/>
          </a:p>
        </p:txBody>
      </p:sp>
    </p:spTree>
    <p:extLst>
      <p:ext uri="{BB962C8B-B14F-4D97-AF65-F5344CB8AC3E}">
        <p14:creationId xmlns:p14="http://schemas.microsoft.com/office/powerpoint/2010/main" val="2862672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A5F5FC-CA4D-430E-8BC3-54A2C1F10FAB}" type="slidenum">
              <a:rPr lang="en-GB" smtClean="0"/>
              <a:t>2</a:t>
            </a:fld>
            <a:endParaRPr lang="en-GB"/>
          </a:p>
        </p:txBody>
      </p:sp>
    </p:spTree>
    <p:extLst>
      <p:ext uri="{BB962C8B-B14F-4D97-AF65-F5344CB8AC3E}">
        <p14:creationId xmlns:p14="http://schemas.microsoft.com/office/powerpoint/2010/main" val="2698328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8EF6C3-F570-444D-B0CA-07FC98AFC19C}" type="slidenum">
              <a:rPr lang="en-GB" smtClean="0"/>
              <a:t>6</a:t>
            </a:fld>
            <a:endParaRPr lang="en-GB"/>
          </a:p>
        </p:txBody>
      </p:sp>
    </p:spTree>
    <p:extLst>
      <p:ext uri="{BB962C8B-B14F-4D97-AF65-F5344CB8AC3E}">
        <p14:creationId xmlns:p14="http://schemas.microsoft.com/office/powerpoint/2010/main" val="1507627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45D88A-B625-4EC4-9BDD-06466B3CAD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4379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baseline="0" dirty="0"/>
              <a:t>-Nature-based Solutions </a:t>
            </a:r>
            <a:r>
              <a:rPr lang="en-GB" u="none" baseline="0" dirty="0"/>
              <a:t>use the power of functioning ecosystems as infrastructure to provide natural services that benefit society and the environment, </a:t>
            </a:r>
          </a:p>
          <a:p>
            <a:endParaRPr lang="en-GB" u="sng" baseline="0" dirty="0"/>
          </a:p>
          <a:p>
            <a:endParaRPr lang="en-GB" u="none" baseline="0" dirty="0"/>
          </a:p>
          <a:p>
            <a:r>
              <a:rPr lang="en-GB" u="none" baseline="0" dirty="0"/>
              <a:t>Nature-derived and nature inspired solutions, which are also needed to achieve a low-carbon and sustainable future, are different. </a:t>
            </a:r>
          </a:p>
          <a:p>
            <a:endParaRPr lang="en-GB" dirty="0"/>
          </a:p>
          <a:p>
            <a:r>
              <a:rPr lang="en-GB" u="sng" baseline="0" dirty="0"/>
              <a:t>Nature-derived solutions </a:t>
            </a:r>
            <a:r>
              <a:rPr lang="en-GB" dirty="0"/>
              <a:t>relate to physical or chemical processes occurring in nature: solar energy, for instance, which —although it comes from a natural source— is not based on ecosystem functions (WBCSD, 2020). In agriculture, the practice of soil solarization could be considered a type of nature-derived solution, as it is a disinfection process that uses ultraviolet light from the sun.</a:t>
            </a:r>
            <a:endParaRPr lang="en-GB" u="sng" baseline="0" dirty="0"/>
          </a:p>
          <a:p>
            <a:r>
              <a:rPr lang="en-GB" u="none" baseline="0" dirty="0"/>
              <a:t>include wind, wave or solar energy, all of which are derived from nature and help fulfil low carbon energy needs through production methods deriving from natural sources. Although these energy sources come from the natural world, they are not directly based on functioning ecosystems. </a:t>
            </a:r>
          </a:p>
          <a:p>
            <a:endParaRPr lang="en-GB" dirty="0"/>
          </a:p>
          <a:p>
            <a:r>
              <a:rPr lang="en-GB" u="sng" dirty="0"/>
              <a:t>Nature-inspired solutions </a:t>
            </a:r>
            <a:r>
              <a:rPr lang="en-GB" dirty="0"/>
              <a:t>are based on biological processes and inspired by nature, for the design and production of original materials, structures and systems: for example, biomimicry.</a:t>
            </a:r>
            <a:endParaRPr lang="en-GB" u="sng" dirty="0"/>
          </a:p>
          <a:p>
            <a:endParaRPr lang="en-GB" dirty="0"/>
          </a:p>
          <a:p>
            <a:r>
              <a:rPr lang="en-GB" sz="1200" b="0" i="0" kern="1200" dirty="0">
                <a:solidFill>
                  <a:schemeClr val="tx1"/>
                </a:solidFill>
                <a:effectLst/>
                <a:latin typeface="+mn-lt"/>
                <a:ea typeface="+mn-ea"/>
                <a:cs typeface="+mn-cs"/>
              </a:rPr>
              <a:t>For example: In nature, tree roots play a crucial role in preventing soil erosion</a:t>
            </a:r>
            <a:r>
              <a:rPr lang="en-GB" sz="1200" b="0" i="0" u="sng" kern="1200" baseline="0" dirty="0">
                <a:solidFill>
                  <a:schemeClr val="tx1"/>
                </a:solidFill>
                <a:effectLst/>
                <a:latin typeface="+mn-lt"/>
                <a:ea typeface="+mn-ea"/>
                <a:cs typeface="+mn-cs"/>
              </a:rPr>
              <a:t>. A nature-inspired solution </a:t>
            </a:r>
            <a:r>
              <a:rPr lang="en-GB" sz="1200" b="0" i="0" u="none" kern="1200" baseline="0" dirty="0">
                <a:solidFill>
                  <a:schemeClr val="tx1"/>
                </a:solidFill>
                <a:effectLst/>
                <a:latin typeface="+mn-lt"/>
                <a:ea typeface="+mn-ea"/>
                <a:cs typeface="+mn-cs"/>
              </a:rPr>
              <a:t>for soil health could involve designing erosion control methods that mimic tree root systems. Innovative soil stabilization mats or biodegradable geotextiles could be engineered to replicate the structure and binding properties of tree roots</a:t>
            </a:r>
            <a:r>
              <a:rPr lang="en-GB" sz="1200" b="0" i="0" u="none" kern="1200" dirty="0">
                <a:solidFill>
                  <a:schemeClr val="tx1"/>
                </a:solidFill>
                <a:effectLst/>
                <a:latin typeface="+mn-lt"/>
                <a:ea typeface="+mn-ea"/>
                <a:cs typeface="+mn-cs"/>
              </a:rPr>
              <a:t>. </a:t>
            </a:r>
          </a:p>
          <a:p>
            <a:r>
              <a:rPr lang="en-GB" dirty="0"/>
              <a:t>Biomimicry is a practice that learns from and mimics the strategies found in nature to solve challenges. </a:t>
            </a:r>
          </a:p>
          <a:p>
            <a:r>
              <a:rPr lang="en-GB" dirty="0"/>
              <a:t>These designs take inspiration from nature, and can be very effective and beneficial, but they are not based on ‘living ecosystems’.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45D88A-B625-4EC4-9BDD-06466B3CAD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448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45D88A-B625-4EC4-9BDD-06466B3CAD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991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45D88A-B625-4EC4-9BDD-06466B3CAD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035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BFDDDA2-8FDE-4E7A-A2D4-D10ACFF46E2C}" type="slidenum">
              <a:rPr lang="en-US" smtClean="0"/>
              <a:t>11</a:t>
            </a:fld>
            <a:endParaRPr lang="en-US"/>
          </a:p>
        </p:txBody>
      </p:sp>
    </p:spTree>
    <p:extLst>
      <p:ext uri="{BB962C8B-B14F-4D97-AF65-F5344CB8AC3E}">
        <p14:creationId xmlns:p14="http://schemas.microsoft.com/office/powerpoint/2010/main" val="1038650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Business card 1.jpg"/>
          <p:cNvPicPr>
            <a:picLocks noChangeAspect="1"/>
          </p:cNvPicPr>
          <p:nvPr/>
        </p:nvPicPr>
        <p:blipFill>
          <a:blip r:embed="rId2">
            <a:extLst>
              <a:ext uri="{28A0092B-C50C-407E-A947-70E740481C1C}">
                <a14:useLocalDpi xmlns:a14="http://schemas.microsoft.com/office/drawing/2010/main" val="0"/>
              </a:ext>
            </a:extLst>
          </a:blip>
          <a:srcRect b="10120"/>
          <a:stretch>
            <a:fillRect/>
          </a:stretch>
        </p:blipFill>
        <p:spPr bwMode="auto">
          <a:xfrm>
            <a:off x="304800" y="176416"/>
            <a:ext cx="1553633"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12800" y="1752601"/>
            <a:ext cx="10490200" cy="1470025"/>
          </a:xfrm>
        </p:spPr>
        <p:txBody>
          <a:bodyPr lIns="0" tIns="0" anchor="t">
            <a:normAutofit/>
          </a:bodyPr>
          <a:lstStyle>
            <a:lvl1pPr>
              <a:defRPr sz="4500" b="1">
                <a:solidFill>
                  <a:schemeClr val="tx1"/>
                </a:solidFill>
                <a:latin typeface="Arial" pitchFamily="34" charset="0"/>
                <a:cs typeface="Arial" pitchFamily="34" charset="0"/>
              </a:defRPr>
            </a:lvl1pPr>
          </a:lstStyle>
          <a:p>
            <a:r>
              <a:rPr lang="en-US"/>
              <a:t>Click to edit Master title style</a:t>
            </a:r>
            <a:endParaRPr lang="en-GB" dirty="0"/>
          </a:p>
        </p:txBody>
      </p:sp>
      <p:sp>
        <p:nvSpPr>
          <p:cNvPr id="3" name="Subtitle 2"/>
          <p:cNvSpPr>
            <a:spLocks noGrp="1"/>
          </p:cNvSpPr>
          <p:nvPr>
            <p:ph type="subTitle" idx="1"/>
          </p:nvPr>
        </p:nvSpPr>
        <p:spPr>
          <a:xfrm>
            <a:off x="812800" y="3467100"/>
            <a:ext cx="8534400" cy="1752600"/>
          </a:xfrm>
        </p:spPr>
        <p:txBody>
          <a:bodyPr lIns="0"/>
          <a:lstStyle>
            <a:lvl1pPr marL="0" indent="0" algn="l">
              <a:buNone/>
              <a:defRPr sz="2500" b="1">
                <a:solidFill>
                  <a:srgbClr val="939393"/>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2444243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descr="IUCN_rgb_uncoated_9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3619" y="152400"/>
            <a:ext cx="64558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p:nvSpPr>
        <p:spPr>
          <a:xfrm>
            <a:off x="812800" y="6492876"/>
            <a:ext cx="508000" cy="365125"/>
          </a:xfrm>
          <a:prstGeom prst="rect">
            <a:avLst/>
          </a:prstGeom>
        </p:spPr>
        <p:txBody>
          <a:bodyPr lIns="0" tIns="0" rIns="0" bIns="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7A0CC1C-2610-437C-B122-1D265EB13EC9}" type="slidenum">
              <a:rPr lang="en-GB" altLang="en-US" sz="800">
                <a:solidFill>
                  <a:srgbClr val="939393"/>
                </a:solidFill>
                <a:cs typeface="Arial" panose="020B0604020202020204" pitchFamily="34" charset="0"/>
              </a:rPr>
              <a:pPr eaLnBrk="1" hangingPunct="1"/>
              <a:t>‹#›</a:t>
            </a:fld>
            <a:endParaRPr lang="en-GB" altLang="en-US" sz="800">
              <a:solidFill>
                <a:srgbClr val="939393"/>
              </a:solidFill>
              <a:cs typeface="Arial" panose="020B0604020202020204" pitchFamily="34" charset="0"/>
            </a:endParaRPr>
          </a:p>
        </p:txBody>
      </p:sp>
      <p:sp>
        <p:nvSpPr>
          <p:cNvPr id="2" name="Title 1"/>
          <p:cNvSpPr>
            <a:spLocks noGrp="1"/>
          </p:cNvSpPr>
          <p:nvPr>
            <p:ph type="title"/>
          </p:nvPr>
        </p:nvSpPr>
        <p:spPr>
          <a:xfrm>
            <a:off x="812800" y="1066800"/>
            <a:ext cx="10443464" cy="792162"/>
          </a:xfrm>
        </p:spPr>
        <p:txBody>
          <a:bodyPr lIns="0" tIns="0" rIns="0" bIns="0" anchor="t"/>
          <a:lstStyle>
            <a:lvl1pPr>
              <a:defRPr baseline="0">
                <a:solidFill>
                  <a:srgbClr val="000000"/>
                </a:solidFill>
              </a:defRPr>
            </a:lvl1pPr>
          </a:lstStyle>
          <a:p>
            <a:r>
              <a:rPr lang="en-US"/>
              <a:t>Click to edit Master title style</a:t>
            </a:r>
            <a:endParaRPr lang="en-GB" dirty="0"/>
          </a:p>
        </p:txBody>
      </p:sp>
      <p:sp>
        <p:nvSpPr>
          <p:cNvPr id="3" name="Content Placeholder 2"/>
          <p:cNvSpPr>
            <a:spLocks noGrp="1"/>
          </p:cNvSpPr>
          <p:nvPr>
            <p:ph idx="1"/>
          </p:nvPr>
        </p:nvSpPr>
        <p:spPr>
          <a:xfrm>
            <a:off x="812800" y="1981200"/>
            <a:ext cx="10443464" cy="4191000"/>
          </a:xfrm>
        </p:spPr>
        <p:txBody>
          <a:bodyPr lIns="0" tIns="0"/>
          <a:lstStyle>
            <a:lvl1pPr>
              <a:buClr>
                <a:srgbClr val="0098C3"/>
              </a:buClr>
              <a:defRPr/>
            </a:lvl1pPr>
            <a:lvl2pPr>
              <a:buClr>
                <a:srgbClr val="0098C3"/>
              </a:buClr>
              <a:defRPr/>
            </a:lvl2pPr>
            <a:lvl3pPr>
              <a:buClr>
                <a:srgbClr val="0098C3"/>
              </a:buClr>
              <a:buFont typeface="Wingdings" pitchFamily="2" charset="2"/>
              <a:buChar char="§"/>
              <a:defRPr baseline="0"/>
            </a:lvl3pPr>
            <a:lvl4pPr>
              <a:defRPr baseline="0"/>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89678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Slide Number Placeholder 5"/>
          <p:cNvSpPr txBox="1">
            <a:spLocks/>
          </p:cNvSpPr>
          <p:nvPr/>
        </p:nvSpPr>
        <p:spPr>
          <a:xfrm>
            <a:off x="10769600" y="6492876"/>
            <a:ext cx="508000" cy="365125"/>
          </a:xfrm>
          <a:prstGeom prst="rect">
            <a:avLst/>
          </a:prstGeom>
        </p:spPr>
        <p:txBody>
          <a:bodyPr rIns="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3A3A900-FC5A-4C6D-8ECD-4D627115F739}" type="slidenum">
              <a:rPr lang="en-GB" altLang="en-US" sz="800">
                <a:solidFill>
                  <a:srgbClr val="939393"/>
                </a:solidFill>
                <a:cs typeface="Arial" panose="020B0604020202020204" pitchFamily="34" charset="0"/>
              </a:rPr>
              <a:pPr algn="r" eaLnBrk="1" hangingPunct="1"/>
              <a:t>‹#›</a:t>
            </a:fld>
            <a:endParaRPr lang="en-GB" altLang="en-US" sz="800">
              <a:solidFill>
                <a:srgbClr val="939393"/>
              </a:solidFill>
              <a:cs typeface="Arial" panose="020B0604020202020204" pitchFamily="34" charset="0"/>
            </a:endParaRPr>
          </a:p>
        </p:txBody>
      </p:sp>
      <p:sp>
        <p:nvSpPr>
          <p:cNvPr id="4" name="Rectangle 3"/>
          <p:cNvSpPr/>
          <p:nvPr/>
        </p:nvSpPr>
        <p:spPr>
          <a:xfrm>
            <a:off x="0" y="6248400"/>
            <a:ext cx="12192000" cy="304800"/>
          </a:xfrm>
          <a:prstGeom prst="rect">
            <a:avLst/>
          </a:prstGeom>
          <a:solidFill>
            <a:srgbClr val="0098C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TextBox 4"/>
          <p:cNvSpPr txBox="1"/>
          <p:nvPr/>
        </p:nvSpPr>
        <p:spPr>
          <a:xfrm>
            <a:off x="0" y="6306879"/>
            <a:ext cx="11303000" cy="184666"/>
          </a:xfrm>
          <a:prstGeom prst="rect">
            <a:avLst/>
          </a:prstGeom>
          <a:noFill/>
        </p:spPr>
        <p:txBody>
          <a:bodyPr lIns="0" tIns="0" rIns="0" bIns="0" anchor="ctr">
            <a:spAutoFit/>
          </a:bodyPr>
          <a:lstStyle/>
          <a:p>
            <a:pPr>
              <a:defRPr/>
            </a:pPr>
            <a:r>
              <a:rPr lang="fr-CH" sz="1200" dirty="0">
                <a:solidFill>
                  <a:schemeClr val="bg1"/>
                </a:solidFill>
                <a:latin typeface="Arial" charset="0"/>
              </a:rPr>
              <a:t>              INTERNATIONAL UNION FOR CONSERVATION OF NATURE</a:t>
            </a:r>
            <a:endParaRPr lang="en-GB" sz="1200" dirty="0">
              <a:solidFill>
                <a:schemeClr val="bg1"/>
              </a:solidFill>
              <a:latin typeface="Arial" charset="0"/>
            </a:endParaRPr>
          </a:p>
        </p:txBody>
      </p:sp>
      <p:pic>
        <p:nvPicPr>
          <p:cNvPr id="6" name="Picture 6" descr="Business card 1.jpg"/>
          <p:cNvPicPr>
            <a:picLocks noChangeAspect="1"/>
          </p:cNvPicPr>
          <p:nvPr/>
        </p:nvPicPr>
        <p:blipFill>
          <a:blip r:embed="rId2">
            <a:extLst>
              <a:ext uri="{28A0092B-C50C-407E-A947-70E740481C1C}">
                <a14:useLocalDpi xmlns:a14="http://schemas.microsoft.com/office/drawing/2010/main" val="0"/>
              </a:ext>
            </a:extLst>
          </a:blip>
          <a:srcRect b="10120"/>
          <a:stretch>
            <a:fillRect/>
          </a:stretch>
        </p:blipFill>
        <p:spPr bwMode="auto">
          <a:xfrm>
            <a:off x="122767" y="173038"/>
            <a:ext cx="1477433"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12800" y="4572001"/>
            <a:ext cx="10490200" cy="1362075"/>
          </a:xfrm>
        </p:spPr>
        <p:txBody>
          <a:bodyPr lIns="0" tIns="0" anchor="t">
            <a:normAutofit/>
          </a:bodyPr>
          <a:lstStyle>
            <a:lvl1pPr algn="l">
              <a:defRPr sz="3600" b="0" cap="all">
                <a:solidFill>
                  <a:srgbClr val="939393"/>
                </a:solidFill>
              </a:defRPr>
            </a:lvl1pPr>
          </a:lstStyle>
          <a:p>
            <a:r>
              <a:rPr lang="en-US"/>
              <a:t>Click to edit Master title style</a:t>
            </a:r>
            <a:endParaRPr lang="en-GB" dirty="0"/>
          </a:p>
        </p:txBody>
      </p:sp>
    </p:spTree>
    <p:extLst>
      <p:ext uri="{BB962C8B-B14F-4D97-AF65-F5344CB8AC3E}">
        <p14:creationId xmlns:p14="http://schemas.microsoft.com/office/powerpoint/2010/main" val="1570042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3" descr="IUCN_rgb_uncoated_9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3619" y="152400"/>
            <a:ext cx="64558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p:nvSpPr>
        <p:spPr>
          <a:xfrm>
            <a:off x="812800" y="6492876"/>
            <a:ext cx="508000" cy="365125"/>
          </a:xfrm>
          <a:prstGeom prst="rect">
            <a:avLst/>
          </a:prstGeom>
        </p:spPr>
        <p:txBody>
          <a:bodyPr lIns="0" tIns="0" rIns="0" bIns="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C66A900-4B79-4222-B120-A9C39134EF9C}" type="slidenum">
              <a:rPr lang="en-GB" altLang="en-US" sz="800">
                <a:solidFill>
                  <a:srgbClr val="939393"/>
                </a:solidFill>
                <a:cs typeface="Arial" panose="020B0604020202020204" pitchFamily="34" charset="0"/>
              </a:rPr>
              <a:pPr eaLnBrk="1" hangingPunct="1"/>
              <a:t>‹#›</a:t>
            </a:fld>
            <a:endParaRPr lang="en-GB" altLang="en-US" sz="800">
              <a:solidFill>
                <a:srgbClr val="939393"/>
              </a:solidFill>
              <a:cs typeface="Arial" panose="020B0604020202020204" pitchFamily="34" charset="0"/>
            </a:endParaRPr>
          </a:p>
        </p:txBody>
      </p:sp>
      <p:sp>
        <p:nvSpPr>
          <p:cNvPr id="2" name="Title 1"/>
          <p:cNvSpPr>
            <a:spLocks noGrp="1"/>
          </p:cNvSpPr>
          <p:nvPr>
            <p:ph type="title"/>
          </p:nvPr>
        </p:nvSpPr>
        <p:spPr>
          <a:xfrm>
            <a:off x="812801" y="1066800"/>
            <a:ext cx="10388599" cy="792162"/>
          </a:xfrm>
        </p:spPr>
        <p:txBody>
          <a:bodyPr lIns="0" tIns="0" rIns="0" bIns="0" anchor="t"/>
          <a:lstStyle>
            <a:lvl1pPr>
              <a:defRPr/>
            </a:lvl1pPr>
          </a:lstStyle>
          <a:p>
            <a:r>
              <a:rPr lang="en-US"/>
              <a:t>Click to edit Master title style</a:t>
            </a:r>
            <a:endParaRPr lang="en-GB" dirty="0"/>
          </a:p>
        </p:txBody>
      </p:sp>
      <p:sp>
        <p:nvSpPr>
          <p:cNvPr id="3" name="Content Placeholder 2"/>
          <p:cNvSpPr>
            <a:spLocks noGrp="1"/>
          </p:cNvSpPr>
          <p:nvPr>
            <p:ph sz="half" idx="1"/>
          </p:nvPr>
        </p:nvSpPr>
        <p:spPr>
          <a:xfrm>
            <a:off x="812800" y="1981202"/>
            <a:ext cx="5124705" cy="4495799"/>
          </a:xfrm>
        </p:spPr>
        <p:txBody>
          <a:bodyPr lIns="0" tIns="0"/>
          <a:lstStyle>
            <a:lvl1pPr>
              <a:buClr>
                <a:srgbClr val="0098C3"/>
              </a:buClr>
              <a:defRPr sz="1800"/>
            </a:lvl1pPr>
            <a:lvl2pPr>
              <a:buClr>
                <a:srgbClr val="0098C3"/>
              </a:buClr>
              <a:defRPr sz="1600"/>
            </a:lvl2pPr>
            <a:lvl3pPr>
              <a:buClr>
                <a:srgbClr val="0098C3"/>
              </a:buClr>
              <a:buFont typeface="Wingdings" pitchFamily="2" charset="2"/>
              <a:buChar char="§"/>
              <a:defRPr sz="1400" baseline="0"/>
            </a:lvl3pPr>
            <a:lvl4pPr>
              <a:buNone/>
              <a:defRPr sz="1200" baseline="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254496" y="1981201"/>
            <a:ext cx="4946904" cy="4495799"/>
          </a:xfrm>
        </p:spPr>
        <p:txBody>
          <a:bodyPr lIns="0" tIns="0"/>
          <a:lstStyle>
            <a:lvl1pPr>
              <a:buClr>
                <a:srgbClr val="0098C3"/>
              </a:buClr>
              <a:defRPr sz="1800"/>
            </a:lvl1pPr>
            <a:lvl2pPr>
              <a:buClr>
                <a:srgbClr val="0098C3"/>
              </a:buClr>
              <a:defRPr sz="1600"/>
            </a:lvl2pPr>
            <a:lvl3pPr>
              <a:buClr>
                <a:srgbClr val="0098C3"/>
              </a:buClr>
              <a:buFont typeface="Wingdings" pitchFamily="2" charset="2"/>
              <a:buChar char="§"/>
              <a:defRPr sz="1400"/>
            </a:lvl3pPr>
            <a:lvl4pPr>
              <a:defRPr sz="12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50164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pic>
        <p:nvPicPr>
          <p:cNvPr id="7" name="Picture 4" descr="IUCN_rgb_uncoated_9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3619" y="152400"/>
            <a:ext cx="64558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txBox="1">
            <a:spLocks/>
          </p:cNvSpPr>
          <p:nvPr/>
        </p:nvSpPr>
        <p:spPr>
          <a:xfrm>
            <a:off x="812800" y="6492876"/>
            <a:ext cx="508000" cy="365125"/>
          </a:xfrm>
          <a:prstGeom prst="rect">
            <a:avLst/>
          </a:prstGeom>
        </p:spPr>
        <p:txBody>
          <a:bodyPr lIns="0" tIns="0" rIns="0" bIns="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5767A6F-51E6-443E-8837-1B2BB5BD8F57}" type="slidenum">
              <a:rPr lang="en-GB" altLang="en-US" sz="800">
                <a:solidFill>
                  <a:srgbClr val="939393"/>
                </a:solidFill>
                <a:cs typeface="Arial" panose="020B0604020202020204" pitchFamily="34" charset="0"/>
              </a:rPr>
              <a:pPr eaLnBrk="1" hangingPunct="1"/>
              <a:t>‹#›</a:t>
            </a:fld>
            <a:endParaRPr lang="en-GB" altLang="en-US" sz="800">
              <a:solidFill>
                <a:srgbClr val="939393"/>
              </a:solidFill>
              <a:cs typeface="Arial" panose="020B0604020202020204" pitchFamily="34" charset="0"/>
            </a:endParaRPr>
          </a:p>
        </p:txBody>
      </p:sp>
      <p:sp>
        <p:nvSpPr>
          <p:cNvPr id="2" name="Title 1"/>
          <p:cNvSpPr>
            <a:spLocks noGrp="1"/>
          </p:cNvSpPr>
          <p:nvPr>
            <p:ph type="title"/>
          </p:nvPr>
        </p:nvSpPr>
        <p:spPr>
          <a:xfrm>
            <a:off x="812800" y="1066800"/>
            <a:ext cx="10525760" cy="792162"/>
          </a:xfrm>
        </p:spPr>
        <p:txBody>
          <a:bodyPr lIns="0" tIns="0" rIns="0" bIns="0" anchor="t"/>
          <a:lstStyle>
            <a:lvl1pPr>
              <a:defRPr/>
            </a:lvl1pPr>
          </a:lstStyle>
          <a:p>
            <a:r>
              <a:rPr lang="en-US"/>
              <a:t>Click to edit Master title style</a:t>
            </a:r>
            <a:endParaRPr lang="en-GB" dirty="0"/>
          </a:p>
        </p:txBody>
      </p:sp>
      <p:sp>
        <p:nvSpPr>
          <p:cNvPr id="3" name="Text Placeholder 2"/>
          <p:cNvSpPr>
            <a:spLocks noGrp="1"/>
          </p:cNvSpPr>
          <p:nvPr>
            <p:ph type="body" idx="1"/>
          </p:nvPr>
        </p:nvSpPr>
        <p:spPr>
          <a:xfrm>
            <a:off x="812801" y="1981200"/>
            <a:ext cx="501903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242957" y="1981201"/>
            <a:ext cx="5082360" cy="639762"/>
          </a:xfrm>
        </p:spPr>
        <p:txBody>
          <a:bodyPr anchor="b"/>
          <a:lstStyle>
            <a:lvl1pPr marL="0" indent="0">
              <a:buNone/>
              <a:defRPr sz="2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2"/>
          <p:cNvSpPr>
            <a:spLocks noGrp="1"/>
          </p:cNvSpPr>
          <p:nvPr>
            <p:ph sz="half" idx="13"/>
          </p:nvPr>
        </p:nvSpPr>
        <p:spPr>
          <a:xfrm>
            <a:off x="812800" y="2743201"/>
            <a:ext cx="5002784" cy="3657600"/>
          </a:xfrm>
        </p:spPr>
        <p:txBody>
          <a:bodyPr/>
          <a:lstStyle>
            <a:lvl1pPr>
              <a:buClr>
                <a:srgbClr val="0098C3"/>
              </a:buClr>
              <a:defRPr sz="2000"/>
            </a:lvl1pPr>
            <a:lvl2pPr>
              <a:buClr>
                <a:srgbClr val="0098C3"/>
              </a:buClr>
              <a:defRPr sz="1800"/>
            </a:lvl2pPr>
            <a:lvl3pPr>
              <a:buClr>
                <a:srgbClr val="0098C3"/>
              </a:buClr>
              <a:buFont typeface="Wingdings" pitchFamily="2" charset="2"/>
              <a:buChar char="§"/>
              <a:defRPr sz="16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2" name="Content Placeholder 3"/>
          <p:cNvSpPr>
            <a:spLocks noGrp="1"/>
          </p:cNvSpPr>
          <p:nvPr>
            <p:ph sz="half" idx="2"/>
          </p:nvPr>
        </p:nvSpPr>
        <p:spPr>
          <a:xfrm>
            <a:off x="6245352" y="2743201"/>
            <a:ext cx="5082359" cy="3657600"/>
          </a:xfrm>
        </p:spPr>
        <p:txBody>
          <a:bodyPr/>
          <a:lstStyle>
            <a:lvl1pPr>
              <a:buClr>
                <a:srgbClr val="0098C3"/>
              </a:buClr>
              <a:defRPr sz="2000"/>
            </a:lvl1pPr>
            <a:lvl2pPr>
              <a:buClr>
                <a:srgbClr val="0098C3"/>
              </a:buClr>
              <a:defRPr sz="1800"/>
            </a:lvl2pPr>
            <a:lvl3pPr>
              <a:buClr>
                <a:srgbClr val="0098C3"/>
              </a:buClr>
              <a:buFont typeface="Wingdings" pitchFamily="2" charset="2"/>
              <a:buChar char="§"/>
              <a:defRPr sz="1600" baseline="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28881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6" name="Picture 2">
            <a:extLst>
              <a:ext uri="{FF2B5EF4-FFF2-40B4-BE49-F238E27FC236}">
                <a16:creationId xmlns:a16="http://schemas.microsoft.com/office/drawing/2014/main" id="{2BAAE4CB-F05F-4705-85F5-9EC0535B01B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0566400" y="113311"/>
            <a:ext cx="1508751" cy="807243"/>
          </a:xfrm>
          <a:prstGeom prst="rect">
            <a:avLst/>
          </a:prstGeom>
        </p:spPr>
      </p:pic>
    </p:spTree>
    <p:extLst>
      <p:ext uri="{BB962C8B-B14F-4D97-AF65-F5344CB8AC3E}">
        <p14:creationId xmlns:p14="http://schemas.microsoft.com/office/powerpoint/2010/main" val="2422283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Google Shape;23;p3" descr="https://lh6.googleusercontent.com/op7QXKpeB6KVbZjGs2ChaE9pkzykxawPSPk1QHvWpgMExr-IsYzz3oScbivgLrUF0ARFLRpdhtXdEJIWBZ4NNu3f2cudSSwSDHPAZm43j2hxulDaPq0U-Zzcz620LPpb5DEvZ50"/>
          <p:cNvPicPr preferRelativeResize="0"/>
          <p:nvPr userDrawn="1"/>
        </p:nvPicPr>
        <p:blipFill rotWithShape="1">
          <a:blip r:embed="rId2">
            <a:alphaModFix/>
          </a:blip>
          <a:srcRect/>
          <a:stretch/>
        </p:blipFill>
        <p:spPr>
          <a:xfrm>
            <a:off x="9395769" y="73969"/>
            <a:ext cx="2701785" cy="1445564"/>
          </a:xfrm>
          <a:prstGeom prst="rect">
            <a:avLst/>
          </a:prstGeom>
          <a:noFill/>
          <a:ln>
            <a:noFill/>
          </a:ln>
        </p:spPr>
      </p:pic>
    </p:spTree>
    <p:extLst>
      <p:ext uri="{BB962C8B-B14F-4D97-AF65-F5344CB8AC3E}">
        <p14:creationId xmlns:p14="http://schemas.microsoft.com/office/powerpoint/2010/main" val="44283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21268" y="274638"/>
            <a:ext cx="1051983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3075" name="Text Placeholder 2"/>
          <p:cNvSpPr>
            <a:spLocks noGrp="1"/>
          </p:cNvSpPr>
          <p:nvPr>
            <p:ph type="body" idx="1"/>
          </p:nvPr>
        </p:nvSpPr>
        <p:spPr bwMode="auto">
          <a:xfrm>
            <a:off x="821268" y="1295401"/>
            <a:ext cx="10519833"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fr-CH" altLang="en-US"/>
              <a:t>Third level</a:t>
            </a:r>
          </a:p>
          <a:p>
            <a:pPr lvl="0"/>
            <a:endParaRPr lang="fr-CH" altLang="en-US"/>
          </a:p>
        </p:txBody>
      </p:sp>
      <p:pic>
        <p:nvPicPr>
          <p:cNvPr id="2" name="Picture 1" descr="A blue circle with black text&#10;&#10;AI-generated content may be incorrect.">
            <a:extLst>
              <a:ext uri="{FF2B5EF4-FFF2-40B4-BE49-F238E27FC236}">
                <a16:creationId xmlns:a16="http://schemas.microsoft.com/office/drawing/2014/main" id="{A64FE6C9-5A7E-E4FE-73B9-FE45FA50353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36669" y="6167739"/>
            <a:ext cx="497268" cy="474103"/>
          </a:xfrm>
          <a:prstGeom prst="rect">
            <a:avLst/>
          </a:prstGeom>
        </p:spPr>
      </p:pic>
      <p:pic>
        <p:nvPicPr>
          <p:cNvPr id="3" name="Picture 2">
            <a:extLst>
              <a:ext uri="{FF2B5EF4-FFF2-40B4-BE49-F238E27FC236}">
                <a16:creationId xmlns:a16="http://schemas.microsoft.com/office/drawing/2014/main" id="{5F6FF698-1068-879D-A3D9-C7CA364D6D5D}"/>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830496" y="6231895"/>
            <a:ext cx="5954486" cy="409947"/>
          </a:xfrm>
          <a:prstGeom prst="rect">
            <a:avLst/>
          </a:prstGeom>
        </p:spPr>
      </p:pic>
      <p:pic>
        <p:nvPicPr>
          <p:cNvPr id="4" name="Picture 3">
            <a:extLst>
              <a:ext uri="{FF2B5EF4-FFF2-40B4-BE49-F238E27FC236}">
                <a16:creationId xmlns:a16="http://schemas.microsoft.com/office/drawing/2014/main" id="{EEDD2599-95DC-0CF5-E792-56AFDF439015}"/>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235960" y="6197961"/>
            <a:ext cx="3292512" cy="474102"/>
          </a:xfrm>
          <a:prstGeom prst="rect">
            <a:avLst/>
          </a:prstGeom>
        </p:spPr>
      </p:pic>
      <p:pic>
        <p:nvPicPr>
          <p:cNvPr id="5" name="Picture 4" descr="A white circle with green and black text&#10;&#10;AI-generated content may be incorrect.">
            <a:extLst>
              <a:ext uri="{FF2B5EF4-FFF2-40B4-BE49-F238E27FC236}">
                <a16:creationId xmlns:a16="http://schemas.microsoft.com/office/drawing/2014/main" id="{D4DF3F38-3AC9-23ED-450C-8ACC28960D16}"/>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1096652" y="5928254"/>
            <a:ext cx="888519" cy="888519"/>
          </a:xfrm>
          <a:prstGeom prst="rect">
            <a:avLst/>
          </a:prstGeom>
        </p:spPr>
      </p:pic>
    </p:spTree>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Lst>
  <p:hf hdr="0" dt="0"/>
  <p:txStyles>
    <p:titleStyle>
      <a:lvl1pPr algn="l" rtl="0" eaLnBrk="1" fontAlgn="base" hangingPunct="1">
        <a:spcBef>
          <a:spcPct val="0"/>
        </a:spcBef>
        <a:spcAft>
          <a:spcPct val="0"/>
        </a:spcAft>
        <a:defRPr sz="2800" kern="1200">
          <a:solidFill>
            <a:srgbClr val="939393"/>
          </a:solidFill>
          <a:latin typeface="Arial" pitchFamily="34" charset="0"/>
          <a:ea typeface="+mj-ea"/>
          <a:cs typeface="Arial" pitchFamily="34" charset="0"/>
        </a:defRPr>
      </a:lvl1pPr>
      <a:lvl2pPr algn="l" rtl="0" eaLnBrk="1" fontAlgn="base" hangingPunct="1">
        <a:spcBef>
          <a:spcPct val="0"/>
        </a:spcBef>
        <a:spcAft>
          <a:spcPct val="0"/>
        </a:spcAft>
        <a:defRPr sz="2800">
          <a:solidFill>
            <a:srgbClr val="939393"/>
          </a:solidFill>
          <a:latin typeface="Arial" charset="0"/>
          <a:cs typeface="Arial" charset="0"/>
        </a:defRPr>
      </a:lvl2pPr>
      <a:lvl3pPr algn="l" rtl="0" eaLnBrk="1" fontAlgn="base" hangingPunct="1">
        <a:spcBef>
          <a:spcPct val="0"/>
        </a:spcBef>
        <a:spcAft>
          <a:spcPct val="0"/>
        </a:spcAft>
        <a:defRPr sz="2800">
          <a:solidFill>
            <a:srgbClr val="939393"/>
          </a:solidFill>
          <a:latin typeface="Arial" charset="0"/>
          <a:cs typeface="Arial" charset="0"/>
        </a:defRPr>
      </a:lvl3pPr>
      <a:lvl4pPr algn="l" rtl="0" eaLnBrk="1" fontAlgn="base" hangingPunct="1">
        <a:spcBef>
          <a:spcPct val="0"/>
        </a:spcBef>
        <a:spcAft>
          <a:spcPct val="0"/>
        </a:spcAft>
        <a:defRPr sz="2800">
          <a:solidFill>
            <a:srgbClr val="939393"/>
          </a:solidFill>
          <a:latin typeface="Arial" charset="0"/>
          <a:cs typeface="Arial" charset="0"/>
        </a:defRPr>
      </a:lvl4pPr>
      <a:lvl5pPr algn="l" rtl="0" eaLnBrk="1" fontAlgn="base" hangingPunct="1">
        <a:spcBef>
          <a:spcPct val="0"/>
        </a:spcBef>
        <a:spcAft>
          <a:spcPct val="0"/>
        </a:spcAft>
        <a:defRPr sz="2800">
          <a:solidFill>
            <a:srgbClr val="939393"/>
          </a:solidFill>
          <a:latin typeface="Arial" charset="0"/>
          <a:cs typeface="Arial" charset="0"/>
        </a:defRPr>
      </a:lvl5pPr>
      <a:lvl6pPr marL="457200" algn="l" rtl="0" eaLnBrk="1" fontAlgn="base" hangingPunct="1">
        <a:spcBef>
          <a:spcPct val="0"/>
        </a:spcBef>
        <a:spcAft>
          <a:spcPct val="0"/>
        </a:spcAft>
        <a:defRPr sz="2800" b="1">
          <a:solidFill>
            <a:schemeClr val="tx1"/>
          </a:solidFill>
          <a:latin typeface="Arial" charset="0"/>
          <a:cs typeface="Arial" charset="0"/>
        </a:defRPr>
      </a:lvl6pPr>
      <a:lvl7pPr marL="914400" algn="l" rtl="0" eaLnBrk="1" fontAlgn="base" hangingPunct="1">
        <a:spcBef>
          <a:spcPct val="0"/>
        </a:spcBef>
        <a:spcAft>
          <a:spcPct val="0"/>
        </a:spcAft>
        <a:defRPr sz="2800" b="1">
          <a:solidFill>
            <a:schemeClr val="tx1"/>
          </a:solidFill>
          <a:latin typeface="Arial" charset="0"/>
          <a:cs typeface="Arial" charset="0"/>
        </a:defRPr>
      </a:lvl7pPr>
      <a:lvl8pPr marL="1371600" algn="l" rtl="0" eaLnBrk="1" fontAlgn="base" hangingPunct="1">
        <a:spcBef>
          <a:spcPct val="0"/>
        </a:spcBef>
        <a:spcAft>
          <a:spcPct val="0"/>
        </a:spcAft>
        <a:defRPr sz="2800" b="1">
          <a:solidFill>
            <a:schemeClr val="tx1"/>
          </a:solidFill>
          <a:latin typeface="Arial" charset="0"/>
          <a:cs typeface="Arial" charset="0"/>
        </a:defRPr>
      </a:lvl8pPr>
      <a:lvl9pPr marL="1828800" algn="l" rtl="0" eaLnBrk="1" fontAlgn="base" hangingPunct="1">
        <a:spcBef>
          <a:spcPct val="0"/>
        </a:spcBef>
        <a:spcAft>
          <a:spcPct val="0"/>
        </a:spcAft>
        <a:defRPr sz="2800" b="1">
          <a:solidFill>
            <a:schemeClr val="tx1"/>
          </a:solidFill>
          <a:latin typeface="Arial" charset="0"/>
          <a:cs typeface="Arial" charset="0"/>
        </a:defRPr>
      </a:lvl9pPr>
    </p:titleStyle>
    <p:bodyStyle>
      <a:lvl1pPr marL="228600" indent="-228600" algn="l" rtl="0" eaLnBrk="1" fontAlgn="base" hangingPunct="1">
        <a:spcBef>
          <a:spcPct val="20000"/>
        </a:spcBef>
        <a:spcAft>
          <a:spcPct val="0"/>
        </a:spcAft>
        <a:buClr>
          <a:srgbClr val="0099CD"/>
        </a:buClr>
        <a:buFont typeface="Arial" panose="020B0604020202020204" pitchFamily="34" charset="0"/>
        <a:buChar char="•"/>
        <a:defRPr sz="2000" kern="1200">
          <a:solidFill>
            <a:schemeClr val="tx1"/>
          </a:solidFill>
          <a:latin typeface="Arial" pitchFamily="34" charset="0"/>
          <a:ea typeface="+mn-ea"/>
          <a:cs typeface="Arial" pitchFamily="34" charset="0"/>
        </a:defRPr>
      </a:lvl1pPr>
      <a:lvl2pPr marL="685800" indent="-228600" algn="l" rtl="0" eaLnBrk="1" fontAlgn="base" hangingPunct="1">
        <a:spcBef>
          <a:spcPct val="20000"/>
        </a:spcBef>
        <a:spcAft>
          <a:spcPct val="0"/>
        </a:spcAft>
        <a:buClr>
          <a:srgbClr val="0099CD"/>
        </a:buClr>
        <a:buFont typeface="Arial" panose="020B0604020202020204" pitchFamily="34" charset="0"/>
        <a:buChar char="–"/>
        <a:defRPr kern="1200">
          <a:solidFill>
            <a:schemeClr val="tx1"/>
          </a:solidFill>
          <a:latin typeface="Arial" pitchFamily="34" charset="0"/>
          <a:ea typeface="+mn-ea"/>
          <a:cs typeface="Arial" pitchFamily="34" charset="0"/>
        </a:defRPr>
      </a:lvl2pPr>
      <a:lvl3pPr marL="1143000" indent="-228600" algn="l" rtl="0" eaLnBrk="1" fontAlgn="base" hangingPunct="1">
        <a:spcBef>
          <a:spcPct val="20000"/>
        </a:spcBef>
        <a:spcAft>
          <a:spcPct val="0"/>
        </a:spcAft>
        <a:buClr>
          <a:srgbClr val="0099CD"/>
        </a:buClr>
        <a:buFont typeface="Wingdings" panose="05000000000000000000" pitchFamily="2" charset="2"/>
        <a:buChar char="§"/>
        <a:defRPr sz="1600" kern="1200">
          <a:solidFill>
            <a:schemeClr val="tx1"/>
          </a:solidFill>
          <a:latin typeface="Arial" pitchFamily="34" charset="0"/>
          <a:ea typeface="+mn-ea"/>
          <a:cs typeface="Arial" pitchFamily="34" charset="0"/>
        </a:defRPr>
      </a:lvl3pPr>
      <a:lvl4pPr marL="1600200" indent="-228600" algn="l" rtl="0" eaLnBrk="1" fontAlgn="base" hangingPunct="1">
        <a:spcBef>
          <a:spcPct val="20000"/>
        </a:spcBef>
        <a:spcAft>
          <a:spcPct val="0"/>
        </a:spcAft>
        <a:buFont typeface="Arial" panose="020B0604020202020204" pitchFamily="34" charset="0"/>
        <a:buChar char="–"/>
        <a:defRPr sz="1400" kern="1200">
          <a:solidFill>
            <a:schemeClr val="tx1"/>
          </a:solidFill>
          <a:latin typeface="Arial" pitchFamily="34" charset="0"/>
          <a:ea typeface="+mn-ea"/>
          <a:cs typeface="Arial" pitchFamily="34" charset="0"/>
        </a:defRPr>
      </a:lvl4pPr>
      <a:lvl5pPr marL="2057400" indent="-228600" algn="l" rtl="0" eaLnBrk="1" fontAlgn="base" hangingPunct="1">
        <a:spcBef>
          <a:spcPct val="20000"/>
        </a:spcBef>
        <a:spcAft>
          <a:spcPct val="0"/>
        </a:spcAft>
        <a:buFont typeface="Arial" panose="020B0604020202020204" pitchFamily="34" charset="0"/>
        <a:defRPr sz="12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commons.wikimedia.org/wiki/File:Silvopasture.jpg"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hyperlink" Target="https://medconecta.uicnmed.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creativecommons.org/licenses/by-nc-sa/2.0/?ref=openverse" TargetMode="External"/><Relationship Id="rId5" Type="http://schemas.openxmlformats.org/officeDocument/2006/relationships/hyperlink" Target="https://www.flickr.com/photos/132475948@N05" TargetMode="External"/><Relationship Id="rId4" Type="http://schemas.openxmlformats.org/officeDocument/2006/relationships/hyperlink" Target="https://www.flickr.com/photos/132475948@N05/4462380317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yellow background with lines&#10;&#10;AI-generated content may be incorrect.">
            <a:extLst>
              <a:ext uri="{FF2B5EF4-FFF2-40B4-BE49-F238E27FC236}">
                <a16:creationId xmlns:a16="http://schemas.microsoft.com/office/drawing/2014/main" id="{2BDBBDD1-FBD8-5CC5-5CE7-CD1756670241}"/>
              </a:ext>
            </a:extLst>
          </p:cNvPr>
          <p:cNvPicPr>
            <a:picLocks noChangeAspect="1"/>
          </p:cNvPicPr>
          <p:nvPr/>
        </p:nvPicPr>
        <p:blipFill>
          <a:blip r:embed="rId2">
            <a:alphaModFix amt="54000"/>
            <a:extLst>
              <a:ext uri="{28A0092B-C50C-407E-A947-70E740481C1C}">
                <a14:useLocalDpi xmlns:a14="http://schemas.microsoft.com/office/drawing/2010/main" val="0"/>
              </a:ext>
            </a:extLst>
          </a:blip>
          <a:stretch>
            <a:fillRect/>
          </a:stretch>
        </p:blipFill>
        <p:spPr>
          <a:xfrm rot="5400000">
            <a:off x="2842112" y="-1298531"/>
            <a:ext cx="5142271" cy="10569679"/>
          </a:xfrm>
          <a:prstGeom prst="rect">
            <a:avLst/>
          </a:prstGeom>
        </p:spPr>
      </p:pic>
      <p:sp>
        <p:nvSpPr>
          <p:cNvPr id="2" name="Title 1">
            <a:extLst>
              <a:ext uri="{FF2B5EF4-FFF2-40B4-BE49-F238E27FC236}">
                <a16:creationId xmlns:a16="http://schemas.microsoft.com/office/drawing/2014/main" id="{F286ABF7-51C1-751A-00A0-18F7F6AC0F2D}"/>
              </a:ext>
            </a:extLst>
          </p:cNvPr>
          <p:cNvSpPr>
            <a:spLocks noGrp="1"/>
          </p:cNvSpPr>
          <p:nvPr>
            <p:ph type="ctrTitle"/>
          </p:nvPr>
        </p:nvSpPr>
        <p:spPr>
          <a:xfrm>
            <a:off x="2083816" y="414855"/>
            <a:ext cx="9455912" cy="1470025"/>
          </a:xfrm>
        </p:spPr>
        <p:txBody>
          <a:bodyPr>
            <a:noAutofit/>
          </a:bodyPr>
          <a:lstStyle/>
          <a:p>
            <a:r>
              <a:rPr lang="es-ES" sz="3200" dirty="0">
                <a:solidFill>
                  <a:schemeClr val="tx1"/>
                </a:solidFill>
                <a:latin typeface="Amasis MT Pro Light" panose="020F0502020204030204" pitchFamily="18" charset="0"/>
              </a:rPr>
              <a:t>Taller MEDCONECTA</a:t>
            </a:r>
            <a:br>
              <a:rPr lang="es-ES" sz="3200" dirty="0">
                <a:solidFill>
                  <a:schemeClr val="tx1"/>
                </a:solidFill>
                <a:latin typeface="Amasis MT Pro Light" panose="020F0502020204030204" pitchFamily="18" charset="0"/>
              </a:rPr>
            </a:br>
            <a:r>
              <a:rPr lang="es-ES" sz="2800" dirty="0">
                <a:solidFill>
                  <a:schemeClr val="tx1"/>
                </a:solidFill>
                <a:latin typeface="Amasis MT Pro Light" panose="020F0502020204030204" pitchFamily="18" charset="0"/>
              </a:rPr>
              <a:t>Herramientas y Metodologías para la Infraestructura Verde</a:t>
            </a:r>
            <a:endParaRPr lang="en-GB" sz="3200" dirty="0"/>
          </a:p>
        </p:txBody>
      </p:sp>
      <p:sp>
        <p:nvSpPr>
          <p:cNvPr id="3" name="Subtitle 2">
            <a:extLst>
              <a:ext uri="{FF2B5EF4-FFF2-40B4-BE49-F238E27FC236}">
                <a16:creationId xmlns:a16="http://schemas.microsoft.com/office/drawing/2014/main" id="{D1E8639C-159A-F68F-CD5B-ED9755504916}"/>
              </a:ext>
            </a:extLst>
          </p:cNvPr>
          <p:cNvSpPr>
            <a:spLocks noGrp="1"/>
          </p:cNvSpPr>
          <p:nvPr>
            <p:ph type="subTitle" idx="1"/>
          </p:nvPr>
        </p:nvSpPr>
        <p:spPr>
          <a:xfrm>
            <a:off x="447668" y="5325237"/>
            <a:ext cx="11421243" cy="1400484"/>
          </a:xfrm>
        </p:spPr>
        <p:txBody>
          <a:bodyPr/>
          <a:lstStyle/>
          <a:p>
            <a:pPr algn="ctr" rtl="0" fontAlgn="base">
              <a:lnSpc>
                <a:spcPts val="1650"/>
              </a:lnSpc>
              <a:buNone/>
            </a:pPr>
            <a:r>
              <a:rPr lang="es-ES" sz="1800" b="1" i="0" dirty="0">
                <a:solidFill>
                  <a:srgbClr val="000000"/>
                </a:solidFill>
                <a:effectLst/>
                <a:latin typeface="Calibri" panose="020F0502020204030204" pitchFamily="34" charset="0"/>
              </a:rPr>
              <a:t>Conservación de la Conectividad Ecológica en España: Un Diálogo para Acelerar la Colaboración y la Acción</a:t>
            </a:r>
            <a:r>
              <a:rPr lang="es-ES" sz="1800" b="1" i="0" baseline="30000" dirty="0">
                <a:solidFill>
                  <a:srgbClr val="000000"/>
                </a:solidFill>
                <a:effectLst/>
                <a:latin typeface="Calibri" panose="020F0502020204030204" pitchFamily="34" charset="0"/>
              </a:rPr>
              <a:t>1</a:t>
            </a:r>
            <a:r>
              <a:rPr lang="es-ES" sz="1800" b="0" i="0" dirty="0">
                <a:solidFill>
                  <a:srgbClr val="000000"/>
                </a:solidFill>
                <a:effectLst/>
                <a:latin typeface="Calibri" panose="020F0502020204030204" pitchFamily="34" charset="0"/>
              </a:rPr>
              <a:t> </a:t>
            </a:r>
            <a:endParaRPr lang="es-ES" b="0" i="0" dirty="0">
              <a:solidFill>
                <a:srgbClr val="000000"/>
              </a:solidFill>
              <a:effectLst/>
              <a:latin typeface="Segoe UI" panose="020B0502040204020203" pitchFamily="34" charset="0"/>
            </a:endParaRPr>
          </a:p>
          <a:p>
            <a:pPr algn="ctr" rtl="0" fontAlgn="base">
              <a:lnSpc>
                <a:spcPts val="1650"/>
              </a:lnSpc>
            </a:pPr>
            <a:r>
              <a:rPr lang="es-ES" sz="1800" b="1" i="0" dirty="0">
                <a:solidFill>
                  <a:srgbClr val="000000"/>
                </a:solidFill>
                <a:effectLst/>
                <a:latin typeface="Calibri" panose="020F0502020204030204" pitchFamily="34" charset="0"/>
              </a:rPr>
              <a:t>UCAV, Ávila, 24-26 junio 2025</a:t>
            </a:r>
            <a:r>
              <a:rPr lang="es-ES" sz="1800" b="0" i="0" dirty="0">
                <a:solidFill>
                  <a:srgbClr val="000000"/>
                </a:solidFill>
                <a:effectLst/>
                <a:latin typeface="Calibri" panose="020F0502020204030204" pitchFamily="34" charset="0"/>
              </a:rPr>
              <a:t> </a:t>
            </a:r>
            <a:endParaRPr lang="es-ES" b="0" i="0" dirty="0">
              <a:solidFill>
                <a:srgbClr val="000000"/>
              </a:solidFill>
              <a:effectLst/>
              <a:latin typeface="Segoe UI" panose="020B0502040204020203" pitchFamily="34" charset="0"/>
            </a:endParaRPr>
          </a:p>
          <a:p>
            <a:endParaRPr lang="en-GB" dirty="0"/>
          </a:p>
        </p:txBody>
      </p:sp>
      <p:pic>
        <p:nvPicPr>
          <p:cNvPr id="7" name="Picture 6" descr="A blue circle with black text&#10;&#10;AI-generated content may be incorrect.">
            <a:extLst>
              <a:ext uri="{FF2B5EF4-FFF2-40B4-BE49-F238E27FC236}">
                <a16:creationId xmlns:a16="http://schemas.microsoft.com/office/drawing/2014/main" id="{F5C9B12E-7072-A38F-BC83-CAD21CCC6F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669" y="6167739"/>
            <a:ext cx="497268" cy="474103"/>
          </a:xfrm>
          <a:prstGeom prst="rect">
            <a:avLst/>
          </a:prstGeom>
        </p:spPr>
      </p:pic>
      <p:pic>
        <p:nvPicPr>
          <p:cNvPr id="8" name="Picture 7">
            <a:extLst>
              <a:ext uri="{FF2B5EF4-FFF2-40B4-BE49-F238E27FC236}">
                <a16:creationId xmlns:a16="http://schemas.microsoft.com/office/drawing/2014/main" id="{FFF33FF6-A620-8D52-F16D-7D3BD40BBD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0496" y="6231895"/>
            <a:ext cx="5954486" cy="409947"/>
          </a:xfrm>
          <a:prstGeom prst="rect">
            <a:avLst/>
          </a:prstGeom>
        </p:spPr>
      </p:pic>
      <p:pic>
        <p:nvPicPr>
          <p:cNvPr id="9" name="Picture 8">
            <a:extLst>
              <a:ext uri="{FF2B5EF4-FFF2-40B4-BE49-F238E27FC236}">
                <a16:creationId xmlns:a16="http://schemas.microsoft.com/office/drawing/2014/main" id="{C591E5B3-129A-3330-10C6-9423CB2609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5960" y="6197961"/>
            <a:ext cx="3292512" cy="474102"/>
          </a:xfrm>
          <a:prstGeom prst="rect">
            <a:avLst/>
          </a:prstGeom>
        </p:spPr>
      </p:pic>
      <p:pic>
        <p:nvPicPr>
          <p:cNvPr id="10" name="Picture 9" descr="A white circle with green and black text&#10;&#10;AI-generated content may be incorrect.">
            <a:extLst>
              <a:ext uri="{FF2B5EF4-FFF2-40B4-BE49-F238E27FC236}">
                <a16:creationId xmlns:a16="http://schemas.microsoft.com/office/drawing/2014/main" id="{71EB1A42-AE65-E7A5-8792-9E3AE4EEAB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96652" y="5928254"/>
            <a:ext cx="888519" cy="888519"/>
          </a:xfrm>
          <a:prstGeom prst="rect">
            <a:avLst/>
          </a:prstGeom>
        </p:spPr>
      </p:pic>
      <p:pic>
        <p:nvPicPr>
          <p:cNvPr id="12" name="Picture 11">
            <a:extLst>
              <a:ext uri="{FF2B5EF4-FFF2-40B4-BE49-F238E27FC236}">
                <a16:creationId xmlns:a16="http://schemas.microsoft.com/office/drawing/2014/main" id="{31588500-2750-6DAB-45B6-DF8AC5CA6F03}"/>
              </a:ext>
            </a:extLst>
          </p:cNvPr>
          <p:cNvPicPr>
            <a:picLocks noChangeAspect="1"/>
          </p:cNvPicPr>
          <p:nvPr/>
        </p:nvPicPr>
        <p:blipFill>
          <a:blip r:embed="rId7"/>
          <a:stretch>
            <a:fillRect/>
          </a:stretch>
        </p:blipFill>
        <p:spPr>
          <a:xfrm>
            <a:off x="4282624" y="2109079"/>
            <a:ext cx="7000875" cy="2914650"/>
          </a:xfrm>
          <a:prstGeom prst="rect">
            <a:avLst/>
          </a:prstGeom>
        </p:spPr>
      </p:pic>
    </p:spTree>
    <p:extLst>
      <p:ext uri="{BB962C8B-B14F-4D97-AF65-F5344CB8AC3E}">
        <p14:creationId xmlns:p14="http://schemas.microsoft.com/office/powerpoint/2010/main" val="2689370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D65379F7-235F-44EB-A3CA-79BDA612C9F7}"/>
              </a:ext>
            </a:extLst>
          </p:cNvPr>
          <p:cNvSpPr txBox="1"/>
          <p:nvPr/>
        </p:nvSpPr>
        <p:spPr>
          <a:xfrm>
            <a:off x="1841772" y="507246"/>
            <a:ext cx="8508621" cy="492443"/>
          </a:xfrm>
          <a:prstGeom prst="rect">
            <a:avLst/>
          </a:prstGeom>
        </p:spPr>
        <p:txBody>
          <a:bodyPr wrap="square" lIns="0" tIns="0" rIns="0" bIns="0" rtlCol="0" anchor="t">
            <a:spAutoFit/>
          </a:bodyPr>
          <a:lstStyle/>
          <a:p>
            <a:pPr defTabSz="609630"/>
            <a:r>
              <a:rPr lang="en-GB" sz="3200" dirty="0" err="1">
                <a:solidFill>
                  <a:srgbClr val="4F81BD"/>
                </a:solidFill>
                <a:latin typeface="Helveticish Bold"/>
              </a:rPr>
              <a:t>Ejemplos</a:t>
            </a:r>
            <a:r>
              <a:rPr lang="en-GB" sz="3200" dirty="0">
                <a:solidFill>
                  <a:srgbClr val="4F81BD"/>
                </a:solidFill>
                <a:latin typeface="Helveticish Bold"/>
              </a:rPr>
              <a:t> </a:t>
            </a:r>
            <a:r>
              <a:rPr lang="en-GB" sz="3200" dirty="0" err="1">
                <a:solidFill>
                  <a:srgbClr val="4F81BD"/>
                </a:solidFill>
                <a:latin typeface="Helveticish Bold"/>
              </a:rPr>
              <a:t>SbN</a:t>
            </a:r>
            <a:r>
              <a:rPr lang="en-GB" sz="3200" dirty="0">
                <a:solidFill>
                  <a:srgbClr val="4F81BD"/>
                </a:solidFill>
                <a:latin typeface="Helveticish Bold"/>
              </a:rPr>
              <a:t> para gestion forestal</a:t>
            </a:r>
            <a:endParaRPr lang="en-US" dirty="0"/>
          </a:p>
        </p:txBody>
      </p:sp>
      <p:sp>
        <p:nvSpPr>
          <p:cNvPr id="3" name="Rectangle 2">
            <a:extLst>
              <a:ext uri="{FF2B5EF4-FFF2-40B4-BE49-F238E27FC236}">
                <a16:creationId xmlns:a16="http://schemas.microsoft.com/office/drawing/2014/main" id="{DB3A6EE4-7B8F-9414-E25A-67C8EFC22146}"/>
              </a:ext>
            </a:extLst>
          </p:cNvPr>
          <p:cNvSpPr/>
          <p:nvPr/>
        </p:nvSpPr>
        <p:spPr>
          <a:xfrm>
            <a:off x="429390" y="1262121"/>
            <a:ext cx="6601011" cy="4651979"/>
          </a:xfrm>
          <a:prstGeom prst="rect">
            <a:avLst/>
          </a:prstGeom>
        </p:spPr>
        <p:txBody>
          <a:bodyPr wrap="square" lIns="91440" tIns="45720" rIns="91440" bIns="45720" anchor="t">
            <a:spAutoFit/>
          </a:bodyPr>
          <a:lstStyle/>
          <a:p>
            <a:pPr defTabSz="609630">
              <a:lnSpc>
                <a:spcPct val="150000"/>
              </a:lnSpc>
            </a:pPr>
            <a:endParaRPr lang="en-GB" sz="2000" dirty="0">
              <a:solidFill>
                <a:schemeClr val="tx2"/>
              </a:solidFill>
              <a:latin typeface="Calibri"/>
              <a:ea typeface="Times New Roman" panose="02020603050405020304" pitchFamily="18" charset="0"/>
              <a:cs typeface="Calibri"/>
            </a:endParaRPr>
          </a:p>
          <a:p>
            <a:pPr marL="381000" indent="-381000" defTabSz="609630">
              <a:lnSpc>
                <a:spcPct val="150000"/>
              </a:lnSpc>
              <a:buFont typeface="Arial" panose="020B0604020202020204" pitchFamily="34" charset="0"/>
              <a:buChar char="•"/>
            </a:pPr>
            <a:r>
              <a:rPr lang="es-ES" sz="2000" dirty="0">
                <a:solidFill>
                  <a:srgbClr val="414142"/>
                </a:solidFill>
                <a:ea typeface="Calibri"/>
                <a:cs typeface="Calibri"/>
              </a:rPr>
              <a:t>Agroforestería y plantaciones de especies mixtas</a:t>
            </a:r>
          </a:p>
          <a:p>
            <a:pPr marL="381000" indent="-381000" defTabSz="609630">
              <a:lnSpc>
                <a:spcPct val="150000"/>
              </a:lnSpc>
              <a:buFont typeface="Arial" panose="020B0604020202020204" pitchFamily="34" charset="0"/>
              <a:buChar char="•"/>
            </a:pPr>
            <a:r>
              <a:rPr lang="es-ES" sz="2000" dirty="0">
                <a:solidFill>
                  <a:srgbClr val="414142"/>
                </a:solidFill>
                <a:ea typeface="Calibri"/>
                <a:cs typeface="Calibri"/>
              </a:rPr>
              <a:t>Reforestación con especies autóctonas (teniendo en cuenta los principios de la restauración de ecosistemas)</a:t>
            </a:r>
          </a:p>
          <a:p>
            <a:pPr marL="381000" indent="-381000" defTabSz="609630">
              <a:lnSpc>
                <a:spcPct val="150000"/>
              </a:lnSpc>
              <a:buFont typeface="Arial" panose="020B0604020202020204" pitchFamily="34" charset="0"/>
              <a:buChar char="•"/>
            </a:pPr>
            <a:r>
              <a:rPr lang="es-ES" sz="2000" dirty="0">
                <a:solidFill>
                  <a:srgbClr val="414142"/>
                </a:solidFill>
                <a:ea typeface="Calibri"/>
                <a:cs typeface="Calibri"/>
              </a:rPr>
              <a:t>Manejo del pastoreo</a:t>
            </a:r>
          </a:p>
          <a:p>
            <a:pPr marL="381000" indent="-381000" defTabSz="609630">
              <a:lnSpc>
                <a:spcPct val="150000"/>
              </a:lnSpc>
              <a:buFont typeface="Arial" panose="020B0604020202020204" pitchFamily="34" charset="0"/>
              <a:buChar char="•"/>
            </a:pPr>
            <a:r>
              <a:rPr lang="es-ES" sz="2000" dirty="0">
                <a:solidFill>
                  <a:srgbClr val="414142"/>
                </a:solidFill>
                <a:ea typeface="Calibri"/>
                <a:cs typeface="Calibri"/>
              </a:rPr>
              <a:t>Restauración del paisaje forestal y gestión forestal cercana a la naturaleza, incluyendo restauración de ecosistemas y heterogeneidad de hábitats (por ejemplo, “bosques en mosaico”)</a:t>
            </a:r>
          </a:p>
        </p:txBody>
      </p:sp>
      <p:pic>
        <p:nvPicPr>
          <p:cNvPr id="2" name="Picture 1" descr="undefined">
            <a:extLst>
              <a:ext uri="{FF2B5EF4-FFF2-40B4-BE49-F238E27FC236}">
                <a16:creationId xmlns:a16="http://schemas.microsoft.com/office/drawing/2014/main" id="{321EA664-B06B-A846-6A63-6788C72A1AC9}"/>
              </a:ext>
            </a:extLst>
          </p:cNvPr>
          <p:cNvPicPr>
            <a:picLocks noChangeAspect="1"/>
          </p:cNvPicPr>
          <p:nvPr/>
        </p:nvPicPr>
        <p:blipFill>
          <a:blip r:embed="rId3"/>
          <a:srcRect t="-562" r="294" b="15526"/>
          <a:stretch/>
        </p:blipFill>
        <p:spPr>
          <a:xfrm>
            <a:off x="7224874" y="1366757"/>
            <a:ext cx="3599613" cy="4124485"/>
          </a:xfrm>
          <a:prstGeom prst="rect">
            <a:avLst/>
          </a:prstGeom>
        </p:spPr>
      </p:pic>
      <p:sp>
        <p:nvSpPr>
          <p:cNvPr id="7" name="TextBox 6">
            <a:extLst>
              <a:ext uri="{FF2B5EF4-FFF2-40B4-BE49-F238E27FC236}">
                <a16:creationId xmlns:a16="http://schemas.microsoft.com/office/drawing/2014/main" id="{FBBC5D42-7F57-DDF5-CD2E-3B0A5050B086}"/>
              </a:ext>
            </a:extLst>
          </p:cNvPr>
          <p:cNvSpPr txBox="1"/>
          <p:nvPr/>
        </p:nvSpPr>
        <p:spPr>
          <a:xfrm>
            <a:off x="6614162" y="5596700"/>
            <a:ext cx="482103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400" i="1" dirty="0">
                <a:solidFill>
                  <a:schemeClr val="bg1">
                    <a:lumMod val="49000"/>
                  </a:schemeClr>
                </a:solidFill>
                <a:ea typeface="Calibri"/>
                <a:cs typeface="Calibri"/>
              </a:rPr>
              <a:t>Manejo forestal mediante el uso de herbívoros para reducir el riesgo de incendios forestales</a:t>
            </a:r>
            <a:r>
              <a:rPr lang="en-US" sz="900" i="1" dirty="0">
                <a:solidFill>
                  <a:schemeClr val="bg1">
                    <a:lumMod val="76000"/>
                  </a:schemeClr>
                </a:solidFill>
                <a:ea typeface="Calibri"/>
                <a:cs typeface="Calibri"/>
              </a:rPr>
              <a:t>© </a:t>
            </a:r>
            <a:r>
              <a:rPr lang="en-US" sz="900" i="1" dirty="0">
                <a:solidFill>
                  <a:schemeClr val="bg1">
                    <a:lumMod val="76000"/>
                  </a:schemeClr>
                </a:solidFill>
                <a:ea typeface="Calibri"/>
                <a:cs typeface="Calibri"/>
                <a:hlinkClick r:id="rId4">
                  <a:extLst>
                    <a:ext uri="{A12FA001-AC4F-418D-AE19-62706E023703}">
                      <ahyp:hlinkClr xmlns:ahyp="http://schemas.microsoft.com/office/drawing/2018/hyperlinkcolor" val="tx"/>
                    </a:ext>
                  </a:extLst>
                </a:hlinkClick>
              </a:rPr>
              <a:t>USDA National Agroforestry Center</a:t>
            </a:r>
            <a:endParaRPr lang="en-US" sz="900" i="1" dirty="0">
              <a:solidFill>
                <a:schemeClr val="bg1">
                  <a:lumMod val="76000"/>
                </a:schemeClr>
              </a:solidFill>
              <a:ea typeface="Calibri"/>
              <a:cs typeface="Calibri"/>
            </a:endParaRPr>
          </a:p>
        </p:txBody>
      </p:sp>
    </p:spTree>
    <p:extLst>
      <p:ext uri="{BB962C8B-B14F-4D97-AF65-F5344CB8AC3E}">
        <p14:creationId xmlns:p14="http://schemas.microsoft.com/office/powerpoint/2010/main" val="50547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C9849F9A-256E-A409-F694-2C7D85F56616}"/>
              </a:ext>
            </a:extLst>
          </p:cNvPr>
          <p:cNvSpPr txBox="1"/>
          <p:nvPr/>
        </p:nvSpPr>
        <p:spPr>
          <a:xfrm>
            <a:off x="609600" y="359629"/>
            <a:ext cx="8780060" cy="1292662"/>
          </a:xfrm>
          <a:prstGeom prst="rect">
            <a:avLst/>
          </a:prstGeom>
        </p:spPr>
        <p:txBody>
          <a:bodyPr wrap="square" lIns="0" tIns="0" rIns="0" bIns="0" rtlCol="0" anchor="t">
            <a:spAutoFit/>
          </a:bodyPr>
          <a:lstStyle/>
          <a:p>
            <a:pPr defTabSz="609630"/>
            <a:r>
              <a:rPr lang="en-GB" sz="2800" b="1">
                <a:solidFill>
                  <a:srgbClr val="0D294F"/>
                </a:solidFill>
                <a:latin typeface="Arial" panose="020B0604020202020204" pitchFamily="34" charset="0"/>
                <a:cs typeface="Arial" panose="020B0604020202020204" pitchFamily="34" charset="0"/>
              </a:rPr>
              <a:t>What would not be good examples or good applications of </a:t>
            </a:r>
            <a:r>
              <a:rPr lang="en-GB" sz="2800" b="1" err="1">
                <a:solidFill>
                  <a:srgbClr val="0D294F"/>
                </a:solidFill>
                <a:latin typeface="Arial" panose="020B0604020202020204" pitchFamily="34" charset="0"/>
                <a:cs typeface="Arial" panose="020B0604020202020204" pitchFamily="34" charset="0"/>
              </a:rPr>
              <a:t>NbS</a:t>
            </a:r>
            <a:r>
              <a:rPr lang="en-GB" sz="2800" b="1">
                <a:solidFill>
                  <a:srgbClr val="0D294F"/>
                </a:solidFill>
                <a:latin typeface="Arial" panose="020B0604020202020204" pitchFamily="34" charset="0"/>
                <a:cs typeface="Arial" panose="020B0604020202020204" pitchFamily="34" charset="0"/>
              </a:rPr>
              <a:t>?</a:t>
            </a:r>
            <a:br>
              <a:rPr lang="en-US" sz="2800" b="1">
                <a:solidFill>
                  <a:srgbClr val="0D294F"/>
                </a:solidFill>
                <a:latin typeface="Arial" panose="020B0604020202020204" pitchFamily="34" charset="0"/>
                <a:cs typeface="Arial" panose="020B0604020202020204" pitchFamily="34" charset="0"/>
              </a:rPr>
            </a:br>
            <a:endParaRPr lang="en-US" sz="2800" b="1">
              <a:solidFill>
                <a:srgbClr val="0D294F"/>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3295B61-5304-7AAE-23F0-28F2595965D6}"/>
              </a:ext>
            </a:extLst>
          </p:cNvPr>
          <p:cNvSpPr txBox="1"/>
          <p:nvPr/>
        </p:nvSpPr>
        <p:spPr>
          <a:xfrm>
            <a:off x="609600" y="1528550"/>
            <a:ext cx="11141122" cy="4708981"/>
          </a:xfrm>
          <a:prstGeom prst="rect">
            <a:avLst/>
          </a:prstGeom>
          <a:noFill/>
        </p:spPr>
        <p:txBody>
          <a:bodyPr wrap="square" rtlCol="0">
            <a:spAutoFit/>
          </a:bodyPr>
          <a:lstStyle/>
          <a:p>
            <a:r>
              <a:rPr lang="en-GB" sz="2000" b="0" i="0">
                <a:solidFill>
                  <a:srgbClr val="212529"/>
                </a:solidFill>
                <a:effectLst/>
                <a:latin typeface="Helvetica Neue"/>
              </a:rPr>
              <a:t>Increased demand and use of </a:t>
            </a:r>
            <a:r>
              <a:rPr lang="en-GB" sz="2000" b="0" i="0" err="1">
                <a:solidFill>
                  <a:srgbClr val="212529"/>
                </a:solidFill>
                <a:effectLst/>
                <a:latin typeface="Helvetica Neue"/>
              </a:rPr>
              <a:t>NbS</a:t>
            </a:r>
            <a:r>
              <a:rPr lang="en-GB" sz="2000" b="0" i="0">
                <a:solidFill>
                  <a:srgbClr val="212529"/>
                </a:solidFill>
                <a:effectLst/>
                <a:latin typeface="Helvetica Neue"/>
              </a:rPr>
              <a:t> has led to cases of misuse of the </a:t>
            </a:r>
            <a:r>
              <a:rPr lang="en-GB" sz="2000" b="0" i="0" err="1">
                <a:solidFill>
                  <a:srgbClr val="212529"/>
                </a:solidFill>
                <a:effectLst/>
                <a:latin typeface="Helvetica Neue"/>
              </a:rPr>
              <a:t>NbS</a:t>
            </a:r>
            <a:r>
              <a:rPr lang="en-GB" sz="2000" b="0" i="0">
                <a:solidFill>
                  <a:srgbClr val="212529"/>
                </a:solidFill>
                <a:effectLst/>
                <a:latin typeface="Helvetica Neue"/>
              </a:rPr>
              <a:t> concept, which can result in harm to nature and people.</a:t>
            </a:r>
          </a:p>
          <a:p>
            <a:endParaRPr lang="en-GB" sz="2000">
              <a:solidFill>
                <a:srgbClr val="212529"/>
              </a:solidFill>
              <a:latin typeface="Helvetica Neue"/>
              <a:ea typeface="Helvetica Neue Light" charset="0"/>
              <a:cs typeface="Helvetica Neue Light" charset="0"/>
            </a:endParaRPr>
          </a:p>
          <a:p>
            <a:pPr marL="342900" indent="-342900">
              <a:buFontTx/>
              <a:buChar char="-"/>
            </a:pPr>
            <a:r>
              <a:rPr lang="en-GB" sz="2000">
                <a:solidFill>
                  <a:srgbClr val="212529"/>
                </a:solidFill>
                <a:latin typeface="Helvetica Neue"/>
              </a:rPr>
              <a:t>A</a:t>
            </a:r>
            <a:r>
              <a:rPr lang="en-GB" sz="2000" b="0" i="0">
                <a:solidFill>
                  <a:srgbClr val="212529"/>
                </a:solidFill>
                <a:effectLst/>
                <a:latin typeface="Helvetica Neue"/>
              </a:rPr>
              <a:t> tree-planting climate mitigation project using just one non-native species is not restoring the forest ecosystem and could create poor soils, ultimately degrading biodiversity</a:t>
            </a:r>
            <a:endParaRPr lang="en-GB" sz="2000" b="0" i="0">
              <a:solidFill>
                <a:srgbClr val="212529"/>
              </a:solidFill>
              <a:effectLst/>
              <a:latin typeface="Helvetica Neue"/>
              <a:cs typeface="Helvetica Neue Light" charset="0"/>
            </a:endParaRPr>
          </a:p>
          <a:p>
            <a:pPr marL="342900" indent="-342900">
              <a:buFontTx/>
              <a:buChar char="-"/>
            </a:pPr>
            <a:endParaRPr lang="en-GB" sz="2000">
              <a:solidFill>
                <a:srgbClr val="212529"/>
              </a:solidFill>
              <a:latin typeface="Helvetica Neue"/>
              <a:ea typeface="Helvetica Neue Light" charset="0"/>
              <a:cs typeface="Helvetica Neue Light" charset="0"/>
            </a:endParaRPr>
          </a:p>
          <a:p>
            <a:pPr marL="342900" indent="-342900">
              <a:buFontTx/>
              <a:buChar char="-"/>
            </a:pPr>
            <a:r>
              <a:rPr lang="en-GB" sz="2000" b="0" i="0">
                <a:solidFill>
                  <a:srgbClr val="212529"/>
                </a:solidFill>
                <a:effectLst/>
                <a:latin typeface="Helvetica Neue"/>
              </a:rPr>
              <a:t>Lack of consideration of water use can lead to restored ecosystems using too much water, creating pressure on local communities</a:t>
            </a:r>
          </a:p>
          <a:p>
            <a:pPr marL="342900" indent="-342900">
              <a:buFontTx/>
              <a:buChar char="-"/>
            </a:pPr>
            <a:endParaRPr lang="en-GB" sz="2000">
              <a:solidFill>
                <a:srgbClr val="212529"/>
              </a:solidFill>
              <a:latin typeface="Helvetica Neue"/>
              <a:ea typeface="Helvetica Neue Light" charset="0"/>
              <a:cs typeface="Helvetica Neue Light" charset="0"/>
            </a:endParaRPr>
          </a:p>
          <a:p>
            <a:pPr marL="342900" indent="-342900">
              <a:buFontTx/>
              <a:buChar char="-"/>
            </a:pPr>
            <a:r>
              <a:rPr lang="en-GB" sz="2000">
                <a:solidFill>
                  <a:srgbClr val="212529"/>
                </a:solidFill>
                <a:latin typeface="Helvetica Neue"/>
              </a:rPr>
              <a:t>Restoration of a mangrove forest to reduce the risk of storm damage that does not take into account upstream and downstream sedimentation and erosion processes from the outset.</a:t>
            </a:r>
          </a:p>
          <a:p>
            <a:pPr marL="342900" indent="-342900">
              <a:buFontTx/>
              <a:buChar char="-"/>
            </a:pPr>
            <a:endParaRPr lang="en-GB" sz="2000">
              <a:latin typeface="Helvetica Neue Light" charset="0"/>
              <a:ea typeface="Helvetica Neue Light" charset="0"/>
              <a:cs typeface="Helvetica Neue Light" charset="0"/>
            </a:endParaRPr>
          </a:p>
          <a:p>
            <a:pPr marL="342900" indent="-342900">
              <a:buFontTx/>
              <a:buChar char="-"/>
            </a:pPr>
            <a:endParaRPr lang="en-GB" sz="2000">
              <a:latin typeface="Helvetica Neue Light" charset="0"/>
              <a:ea typeface="Helvetica Neue Light" charset="0"/>
              <a:cs typeface="Helvetica Neue Light" charset="0"/>
            </a:endParaRPr>
          </a:p>
          <a:p>
            <a:pPr marL="342900" indent="-342900">
              <a:buFontTx/>
              <a:buChar char="-"/>
            </a:pPr>
            <a:endParaRPr lang="en-GB" sz="2000">
              <a:latin typeface="Helvetica Neue Light" charset="0"/>
              <a:ea typeface="Helvetica Neue Light" charset="0"/>
              <a:cs typeface="Helvetica Neue Light" charset="0"/>
            </a:endParaRPr>
          </a:p>
          <a:p>
            <a:pPr lvl="3"/>
            <a:r>
              <a:rPr lang="en-GB" sz="2000">
                <a:solidFill>
                  <a:schemeClr val="tx2">
                    <a:lumMod val="75000"/>
                  </a:schemeClr>
                </a:solidFill>
                <a:latin typeface="Helvetica Neue Light" charset="0"/>
                <a:ea typeface="Helvetica Neue Light" charset="0"/>
                <a:cs typeface="Helvetica Neue Light" charset="0"/>
              </a:rPr>
              <a:t>-&gt; Need for a standardised approach and means of assessing the strength of an </a:t>
            </a:r>
            <a:r>
              <a:rPr lang="en-GB" sz="2000" err="1">
                <a:solidFill>
                  <a:schemeClr val="tx2">
                    <a:lumMod val="75000"/>
                  </a:schemeClr>
                </a:solidFill>
                <a:latin typeface="Helvetica Neue Light" charset="0"/>
                <a:ea typeface="Helvetica Neue Light" charset="0"/>
                <a:cs typeface="Helvetica Neue Light" charset="0"/>
              </a:rPr>
              <a:t>NbS</a:t>
            </a:r>
            <a:endParaRPr lang="en-GB" sz="2000">
              <a:solidFill>
                <a:schemeClr val="tx2">
                  <a:lumMod val="75000"/>
                </a:schemeClr>
              </a:solidFill>
              <a:latin typeface="Helvetica Neue Light" charset="0"/>
              <a:ea typeface="Helvetica Neue Light" charset="0"/>
              <a:cs typeface="Helvetica Neue Light" charset="0"/>
            </a:endParaRPr>
          </a:p>
        </p:txBody>
      </p:sp>
    </p:spTree>
    <p:extLst>
      <p:ext uri="{BB962C8B-B14F-4D97-AF65-F5344CB8AC3E}">
        <p14:creationId xmlns:p14="http://schemas.microsoft.com/office/powerpoint/2010/main" val="1981555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B51F6-DC46-4C85-94DE-883193735D10}"/>
              </a:ext>
            </a:extLst>
          </p:cNvPr>
          <p:cNvSpPr>
            <a:spLocks noGrp="1"/>
          </p:cNvSpPr>
          <p:nvPr>
            <p:ph type="title"/>
          </p:nvPr>
        </p:nvSpPr>
        <p:spPr>
          <a:xfrm>
            <a:off x="3361764" y="600636"/>
            <a:ext cx="7832598" cy="792162"/>
          </a:xfrm>
        </p:spPr>
        <p:txBody>
          <a:bodyPr/>
          <a:lstStyle/>
          <a:p>
            <a:r>
              <a:rPr lang="es-ES" b="1" dirty="0"/>
              <a:t>La Conectividad Ecológica</a:t>
            </a:r>
            <a:endParaRPr lang="en-GB" b="1" dirty="0"/>
          </a:p>
        </p:txBody>
      </p:sp>
      <p:sp>
        <p:nvSpPr>
          <p:cNvPr id="3" name="Content Placeholder 2">
            <a:extLst>
              <a:ext uri="{FF2B5EF4-FFF2-40B4-BE49-F238E27FC236}">
                <a16:creationId xmlns:a16="http://schemas.microsoft.com/office/drawing/2014/main" id="{AE6A30D8-2F16-4B58-8C29-1BB52F32099D}"/>
              </a:ext>
            </a:extLst>
          </p:cNvPr>
          <p:cNvSpPr>
            <a:spLocks noGrp="1"/>
          </p:cNvSpPr>
          <p:nvPr>
            <p:ph idx="1"/>
          </p:nvPr>
        </p:nvSpPr>
        <p:spPr>
          <a:xfrm>
            <a:off x="1210436" y="1126215"/>
            <a:ext cx="10246995" cy="4191000"/>
          </a:xfrm>
        </p:spPr>
        <p:txBody>
          <a:bodyPr/>
          <a:lstStyle/>
          <a:p>
            <a:r>
              <a:rPr lang="es-ES" sz="1800" dirty="0"/>
              <a:t>Cuando las áreas naturales protegidas y otras áreas para la conservación de la biodiversidad se encuentran conectadas entre sí, son mucho más efectivas que las áreas desconectadas e inmersas en sistemas más antrópicos, en particular en el contexto de cambio climático.</a:t>
            </a:r>
          </a:p>
          <a:p>
            <a:endParaRPr lang="es-ES" sz="1800" dirty="0"/>
          </a:p>
          <a:p>
            <a:r>
              <a:rPr lang="es-ES" sz="1800" dirty="0"/>
              <a:t>La infraestructura verde es una red estratégicamente planificada de espacios naturales y seminaturales y otros elementos ambientales diseñada y gestionada para ofrecer una amplia gama de servicios ecosistémicos, incluyendo la mitigación y adaptación al cambio climático.</a:t>
            </a:r>
          </a:p>
          <a:p>
            <a:pPr marL="0" indent="0">
              <a:buNone/>
            </a:pPr>
            <a:r>
              <a:rPr lang="es-ES" sz="1800" dirty="0"/>
              <a:t> </a:t>
            </a:r>
          </a:p>
        </p:txBody>
      </p:sp>
      <p:pic>
        <p:nvPicPr>
          <p:cNvPr id="4" name="Picture 3">
            <a:extLst>
              <a:ext uri="{FF2B5EF4-FFF2-40B4-BE49-F238E27FC236}">
                <a16:creationId xmlns:a16="http://schemas.microsoft.com/office/drawing/2014/main" id="{5590C4F7-737F-40D3-95B3-1580CE1A9AA6}"/>
              </a:ext>
            </a:extLst>
          </p:cNvPr>
          <p:cNvPicPr>
            <a:picLocks noChangeAspect="1"/>
          </p:cNvPicPr>
          <p:nvPr/>
        </p:nvPicPr>
        <p:blipFill>
          <a:blip r:embed="rId3"/>
          <a:stretch>
            <a:fillRect/>
          </a:stretch>
        </p:blipFill>
        <p:spPr>
          <a:xfrm>
            <a:off x="5848627" y="3429000"/>
            <a:ext cx="6102581" cy="3311610"/>
          </a:xfrm>
          <a:prstGeom prst="rect">
            <a:avLst/>
          </a:prstGeom>
        </p:spPr>
      </p:pic>
    </p:spTree>
    <p:extLst>
      <p:ext uri="{BB962C8B-B14F-4D97-AF65-F5344CB8AC3E}">
        <p14:creationId xmlns:p14="http://schemas.microsoft.com/office/powerpoint/2010/main" val="2613856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BBEAC-2D52-4660-B482-AEAA2A0931EE}"/>
              </a:ext>
            </a:extLst>
          </p:cNvPr>
          <p:cNvSpPr>
            <a:spLocks noGrp="1"/>
          </p:cNvSpPr>
          <p:nvPr>
            <p:ph type="title"/>
          </p:nvPr>
        </p:nvSpPr>
        <p:spPr>
          <a:xfrm>
            <a:off x="762993" y="1667332"/>
            <a:ext cx="7832598" cy="594122"/>
          </a:xfrm>
        </p:spPr>
        <p:txBody>
          <a:bodyPr/>
          <a:lstStyle/>
          <a:p>
            <a:r>
              <a:rPr lang="es-ES" b="1" dirty="0"/>
              <a:t>Objetivo</a:t>
            </a:r>
            <a:endParaRPr lang="en-GB" b="1" dirty="0"/>
          </a:p>
        </p:txBody>
      </p:sp>
      <p:sp>
        <p:nvSpPr>
          <p:cNvPr id="3" name="Content Placeholder 2">
            <a:extLst>
              <a:ext uri="{FF2B5EF4-FFF2-40B4-BE49-F238E27FC236}">
                <a16:creationId xmlns:a16="http://schemas.microsoft.com/office/drawing/2014/main" id="{F752CF84-B821-4B07-A2BF-F070515FC67C}"/>
              </a:ext>
            </a:extLst>
          </p:cNvPr>
          <p:cNvSpPr>
            <a:spLocks noGrp="1"/>
          </p:cNvSpPr>
          <p:nvPr>
            <p:ph idx="1"/>
          </p:nvPr>
        </p:nvSpPr>
        <p:spPr>
          <a:xfrm>
            <a:off x="762993" y="2423040"/>
            <a:ext cx="9888574" cy="3143250"/>
          </a:xfrm>
        </p:spPr>
        <p:txBody>
          <a:bodyPr/>
          <a:lstStyle/>
          <a:p>
            <a:pPr marL="0" indent="0">
              <a:buNone/>
            </a:pPr>
            <a:r>
              <a:rPr lang="es-ES" sz="2400" dirty="0"/>
              <a:t>Delinear una red de corredores que maximicen la coherencia espacial de la infraestructura verde, identificando los niveles de conservación o restauración que se requieren para asegurar la funcionalidad de los ecosistemas en el dominio árido y semiárido del sureste peninsular español.</a:t>
            </a:r>
            <a:endParaRPr lang="en-GB" sz="2400" dirty="0"/>
          </a:p>
        </p:txBody>
      </p:sp>
      <p:pic>
        <p:nvPicPr>
          <p:cNvPr id="4" name="Picture 3">
            <a:extLst>
              <a:ext uri="{FF2B5EF4-FFF2-40B4-BE49-F238E27FC236}">
                <a16:creationId xmlns:a16="http://schemas.microsoft.com/office/drawing/2014/main" id="{27240EA6-C146-4063-94B0-76AEDC9639D8}"/>
              </a:ext>
            </a:extLst>
          </p:cNvPr>
          <p:cNvPicPr>
            <a:picLocks noChangeAspect="1"/>
          </p:cNvPicPr>
          <p:nvPr/>
        </p:nvPicPr>
        <p:blipFill>
          <a:blip r:embed="rId2"/>
          <a:stretch>
            <a:fillRect/>
          </a:stretch>
        </p:blipFill>
        <p:spPr>
          <a:xfrm>
            <a:off x="5707280" y="3994665"/>
            <a:ext cx="4572000" cy="2481029"/>
          </a:xfrm>
          <a:prstGeom prst="rect">
            <a:avLst/>
          </a:prstGeom>
        </p:spPr>
      </p:pic>
      <p:pic>
        <p:nvPicPr>
          <p:cNvPr id="5" name="Picture 4">
            <a:extLst>
              <a:ext uri="{FF2B5EF4-FFF2-40B4-BE49-F238E27FC236}">
                <a16:creationId xmlns:a16="http://schemas.microsoft.com/office/drawing/2014/main" id="{587FD819-5EEC-4F46-A143-43978449D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3326" y="24723"/>
            <a:ext cx="1505954" cy="1505954"/>
          </a:xfrm>
          <a:prstGeom prst="rect">
            <a:avLst/>
          </a:prstGeom>
        </p:spPr>
      </p:pic>
      <p:sp>
        <p:nvSpPr>
          <p:cNvPr id="7" name="TextBox 6">
            <a:extLst>
              <a:ext uri="{FF2B5EF4-FFF2-40B4-BE49-F238E27FC236}">
                <a16:creationId xmlns:a16="http://schemas.microsoft.com/office/drawing/2014/main" id="{E09C736F-1C54-4CFF-3DA4-7D31BDE6C1E9}"/>
              </a:ext>
            </a:extLst>
          </p:cNvPr>
          <p:cNvSpPr txBox="1"/>
          <p:nvPr/>
        </p:nvSpPr>
        <p:spPr>
          <a:xfrm>
            <a:off x="1492989" y="382306"/>
            <a:ext cx="7102602" cy="707886"/>
          </a:xfrm>
          <a:prstGeom prst="rect">
            <a:avLst/>
          </a:prstGeom>
          <a:noFill/>
        </p:spPr>
        <p:txBody>
          <a:bodyPr wrap="square">
            <a:spAutoFit/>
          </a:bodyPr>
          <a:lstStyle/>
          <a:p>
            <a:r>
              <a:rPr lang="es-ES" sz="2000" b="1" i="0" dirty="0">
                <a:effectLst/>
                <a:latin typeface="Lato" panose="020F0502020204030203" pitchFamily="34" charset="0"/>
              </a:rPr>
              <a:t>Diseño de corredores verdes para el desarrollo de Soluciones basadas en la Naturaleza en el arco árido mediterráneo.</a:t>
            </a:r>
            <a:endParaRPr lang="en-GB" sz="2000" b="1" dirty="0"/>
          </a:p>
        </p:txBody>
      </p:sp>
    </p:spTree>
    <p:extLst>
      <p:ext uri="{BB962C8B-B14F-4D97-AF65-F5344CB8AC3E}">
        <p14:creationId xmlns:p14="http://schemas.microsoft.com/office/powerpoint/2010/main" val="1044550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yellow background with lines&#10;&#10;AI-generated content may be incorrect.">
            <a:extLst>
              <a:ext uri="{FF2B5EF4-FFF2-40B4-BE49-F238E27FC236}">
                <a16:creationId xmlns:a16="http://schemas.microsoft.com/office/drawing/2014/main" id="{91E578E8-1B7C-EED7-FF32-20ABEF63474A}"/>
              </a:ext>
            </a:extLst>
          </p:cNvPr>
          <p:cNvPicPr>
            <a:picLocks noChangeAspect="1"/>
          </p:cNvPicPr>
          <p:nvPr/>
        </p:nvPicPr>
        <p:blipFill>
          <a:blip r:embed="rId2">
            <a:alphaModFix amt="54000"/>
            <a:extLst>
              <a:ext uri="{28A0092B-C50C-407E-A947-70E740481C1C}">
                <a14:useLocalDpi xmlns:a14="http://schemas.microsoft.com/office/drawing/2010/main" val="0"/>
              </a:ext>
            </a:extLst>
          </a:blip>
          <a:stretch>
            <a:fillRect/>
          </a:stretch>
        </p:blipFill>
        <p:spPr>
          <a:xfrm rot="5400000">
            <a:off x="3211233" y="-3367795"/>
            <a:ext cx="6589654" cy="13544702"/>
          </a:xfrm>
          <a:prstGeom prst="rect">
            <a:avLst/>
          </a:prstGeom>
        </p:spPr>
      </p:pic>
      <p:sp>
        <p:nvSpPr>
          <p:cNvPr id="2" name="Title 1">
            <a:extLst>
              <a:ext uri="{FF2B5EF4-FFF2-40B4-BE49-F238E27FC236}">
                <a16:creationId xmlns:a16="http://schemas.microsoft.com/office/drawing/2014/main" id="{013178B4-4500-C27B-9E0C-F7F463A1E830}"/>
              </a:ext>
            </a:extLst>
          </p:cNvPr>
          <p:cNvSpPr>
            <a:spLocks noGrp="1"/>
          </p:cNvSpPr>
          <p:nvPr>
            <p:ph type="title"/>
          </p:nvPr>
        </p:nvSpPr>
        <p:spPr>
          <a:xfrm>
            <a:off x="812800" y="1377696"/>
            <a:ext cx="10443464" cy="792162"/>
          </a:xfrm>
        </p:spPr>
        <p:txBody>
          <a:bodyPr/>
          <a:lstStyle/>
          <a:p>
            <a:r>
              <a:rPr lang="es-ES" b="1" dirty="0"/>
              <a:t>Objetivo del Taller</a:t>
            </a:r>
            <a:br>
              <a:rPr lang="es-ES" dirty="0"/>
            </a:br>
            <a:endParaRPr lang="en-GB" dirty="0"/>
          </a:p>
        </p:txBody>
      </p:sp>
      <p:sp>
        <p:nvSpPr>
          <p:cNvPr id="3" name="Content Placeholder 2">
            <a:extLst>
              <a:ext uri="{FF2B5EF4-FFF2-40B4-BE49-F238E27FC236}">
                <a16:creationId xmlns:a16="http://schemas.microsoft.com/office/drawing/2014/main" id="{AD8AA621-2B4E-58A0-7C6B-6F0C058ECE14}"/>
              </a:ext>
            </a:extLst>
          </p:cNvPr>
          <p:cNvSpPr>
            <a:spLocks noGrp="1"/>
          </p:cNvSpPr>
          <p:nvPr>
            <p:ph idx="1"/>
          </p:nvPr>
        </p:nvSpPr>
        <p:spPr>
          <a:xfrm>
            <a:off x="812800" y="2517967"/>
            <a:ext cx="9263888" cy="2170176"/>
          </a:xfrm>
        </p:spPr>
        <p:txBody>
          <a:bodyPr/>
          <a:lstStyle/>
          <a:p>
            <a:pPr marL="0" indent="0">
              <a:buNone/>
            </a:pPr>
            <a:r>
              <a:rPr lang="es-ES" dirty="0"/>
              <a:t>Capacitar a los participantes en el uso del algoritmo de continuidad espacial desarrollado en el proyecto MEDCONECTA y recolectar su experiencia y conocimientos para definir intervenciones prácticas en los corredores verdes identificados.</a:t>
            </a:r>
          </a:p>
          <a:p>
            <a:endParaRPr lang="en-GB" dirty="0"/>
          </a:p>
        </p:txBody>
      </p:sp>
    </p:spTree>
    <p:extLst>
      <p:ext uri="{BB962C8B-B14F-4D97-AF65-F5344CB8AC3E}">
        <p14:creationId xmlns:p14="http://schemas.microsoft.com/office/powerpoint/2010/main" val="1336369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yellow background with lines&#10;&#10;AI-generated content may be incorrect.">
            <a:extLst>
              <a:ext uri="{FF2B5EF4-FFF2-40B4-BE49-F238E27FC236}">
                <a16:creationId xmlns:a16="http://schemas.microsoft.com/office/drawing/2014/main" id="{42F0DB44-54E1-1D7A-A26F-FBF65ACBF36F}"/>
              </a:ext>
            </a:extLst>
          </p:cNvPr>
          <p:cNvPicPr>
            <a:picLocks noChangeAspect="1"/>
          </p:cNvPicPr>
          <p:nvPr/>
        </p:nvPicPr>
        <p:blipFill>
          <a:blip r:embed="rId2">
            <a:alphaModFix amt="54000"/>
            <a:extLst>
              <a:ext uri="{28A0092B-C50C-407E-A947-70E740481C1C}">
                <a14:useLocalDpi xmlns:a14="http://schemas.microsoft.com/office/drawing/2010/main" val="0"/>
              </a:ext>
            </a:extLst>
          </a:blip>
          <a:stretch>
            <a:fillRect/>
          </a:stretch>
        </p:blipFill>
        <p:spPr>
          <a:xfrm rot="5400000">
            <a:off x="3524864" y="-2111042"/>
            <a:ext cx="5142271" cy="10569679"/>
          </a:xfrm>
          <a:prstGeom prst="rect">
            <a:avLst/>
          </a:prstGeom>
        </p:spPr>
      </p:pic>
      <p:sp>
        <p:nvSpPr>
          <p:cNvPr id="2" name="Title 1">
            <a:extLst>
              <a:ext uri="{FF2B5EF4-FFF2-40B4-BE49-F238E27FC236}">
                <a16:creationId xmlns:a16="http://schemas.microsoft.com/office/drawing/2014/main" id="{BB4144C6-7316-0EEC-FBB8-487F05E369B2}"/>
              </a:ext>
            </a:extLst>
          </p:cNvPr>
          <p:cNvSpPr>
            <a:spLocks noGrp="1"/>
          </p:cNvSpPr>
          <p:nvPr>
            <p:ph type="title"/>
          </p:nvPr>
        </p:nvSpPr>
        <p:spPr>
          <a:xfrm>
            <a:off x="1472184" y="719328"/>
            <a:ext cx="9253728" cy="792162"/>
          </a:xfrm>
        </p:spPr>
        <p:txBody>
          <a:bodyPr/>
          <a:lstStyle/>
          <a:p>
            <a:r>
              <a:rPr lang="es-ES" dirty="0"/>
              <a:t>Agenda</a:t>
            </a:r>
            <a:endParaRPr lang="en-GB" dirty="0"/>
          </a:p>
        </p:txBody>
      </p:sp>
      <p:graphicFrame>
        <p:nvGraphicFramePr>
          <p:cNvPr id="5" name="Content Placeholder 4">
            <a:extLst>
              <a:ext uri="{FF2B5EF4-FFF2-40B4-BE49-F238E27FC236}">
                <a16:creationId xmlns:a16="http://schemas.microsoft.com/office/drawing/2014/main" id="{F5155AE5-C4D8-8D09-90DA-410C6516E646}"/>
              </a:ext>
            </a:extLst>
          </p:cNvPr>
          <p:cNvGraphicFramePr>
            <a:graphicFrameLocks noGrp="1"/>
          </p:cNvGraphicFramePr>
          <p:nvPr>
            <p:ph idx="1"/>
            <p:extLst>
              <p:ext uri="{D42A27DB-BD31-4B8C-83A1-F6EECF244321}">
                <p14:modId xmlns:p14="http://schemas.microsoft.com/office/powerpoint/2010/main" val="2227687980"/>
              </p:ext>
            </p:extLst>
          </p:nvPr>
        </p:nvGraphicFramePr>
        <p:xfrm>
          <a:off x="1563624" y="1298448"/>
          <a:ext cx="7635240" cy="4379975"/>
        </p:xfrm>
        <a:graphic>
          <a:graphicData uri="http://schemas.openxmlformats.org/drawingml/2006/table">
            <a:tbl>
              <a:tblPr/>
              <a:tblGrid>
                <a:gridCol w="1655372">
                  <a:extLst>
                    <a:ext uri="{9D8B030D-6E8A-4147-A177-3AD203B41FA5}">
                      <a16:colId xmlns:a16="http://schemas.microsoft.com/office/drawing/2014/main" val="3702821138"/>
                    </a:ext>
                  </a:extLst>
                </a:gridCol>
                <a:gridCol w="5979868">
                  <a:extLst>
                    <a:ext uri="{9D8B030D-6E8A-4147-A177-3AD203B41FA5}">
                      <a16:colId xmlns:a16="http://schemas.microsoft.com/office/drawing/2014/main" val="4077315950"/>
                    </a:ext>
                  </a:extLst>
                </a:gridCol>
              </a:tblGrid>
              <a:tr h="354237">
                <a:tc>
                  <a:txBody>
                    <a:bodyPr/>
                    <a:lstStyle/>
                    <a:p>
                      <a:pPr algn="l" rtl="0" fontAlgn="base">
                        <a:lnSpc>
                          <a:spcPts val="1380"/>
                        </a:lnSpc>
                        <a:buNone/>
                      </a:pPr>
                      <a:r>
                        <a:rPr lang="es-ES" sz="1100" b="1" i="0">
                          <a:effectLst/>
                          <a:latin typeface="Arial" panose="020B0604020202020204" pitchFamily="34" charset="0"/>
                        </a:rPr>
                        <a:t>Hora </a:t>
                      </a:r>
                      <a:endParaRPr lang="es-ES" b="1" i="0">
                        <a:effectLst/>
                      </a:endParaRPr>
                    </a:p>
                  </a:txBody>
                  <a:tcPr>
                    <a:lnL>
                      <a:noFill/>
                    </a:lnL>
                    <a:lnR>
                      <a:noFill/>
                    </a:lnR>
                    <a:lnT>
                      <a:noFill/>
                    </a:lnT>
                    <a:lnB w="7620" cap="flat" cmpd="sng" algn="ctr">
                      <a:solidFill>
                        <a:srgbClr val="A8D08D"/>
                      </a:solidFill>
                      <a:prstDash val="solid"/>
                      <a:round/>
                      <a:headEnd type="none" w="med" len="med"/>
                      <a:tailEnd type="none" w="med" len="med"/>
                    </a:lnB>
                    <a:solidFill>
                      <a:srgbClr val="C5E0B3"/>
                    </a:solidFill>
                  </a:tcPr>
                </a:tc>
                <a:tc>
                  <a:txBody>
                    <a:bodyPr/>
                    <a:lstStyle/>
                    <a:p>
                      <a:pPr algn="l" rtl="0" fontAlgn="base">
                        <a:lnSpc>
                          <a:spcPts val="1380"/>
                        </a:lnSpc>
                        <a:buNone/>
                      </a:pPr>
                      <a:r>
                        <a:rPr lang="es-ES" sz="1100" b="1" i="0">
                          <a:effectLst/>
                          <a:latin typeface="Arial" panose="020B0604020202020204" pitchFamily="34" charset="0"/>
                        </a:rPr>
                        <a:t>Sesión </a:t>
                      </a:r>
                      <a:endParaRPr lang="es-ES" b="1" i="0">
                        <a:effectLst/>
                      </a:endParaRPr>
                    </a:p>
                  </a:txBody>
                  <a:tcPr>
                    <a:lnL>
                      <a:noFill/>
                    </a:lnL>
                    <a:lnR>
                      <a:noFill/>
                    </a:lnR>
                    <a:lnT>
                      <a:noFill/>
                    </a:lnT>
                    <a:lnB w="7620" cap="flat" cmpd="sng" algn="ctr">
                      <a:solidFill>
                        <a:srgbClr val="A8D08D"/>
                      </a:solidFill>
                      <a:prstDash val="solid"/>
                      <a:round/>
                      <a:headEnd type="none" w="med" len="med"/>
                      <a:tailEnd type="none" w="med" len="med"/>
                    </a:lnB>
                    <a:solidFill>
                      <a:srgbClr val="C5E0B3"/>
                    </a:solidFill>
                  </a:tcPr>
                </a:tc>
                <a:extLst>
                  <a:ext uri="{0D108BD9-81ED-4DB2-BD59-A6C34878D82A}">
                    <a16:rowId xmlns:a16="http://schemas.microsoft.com/office/drawing/2014/main" val="1500483933"/>
                  </a:ext>
                </a:extLst>
              </a:tr>
              <a:tr h="354237">
                <a:tc>
                  <a:txBody>
                    <a:bodyPr/>
                    <a:lstStyle/>
                    <a:p>
                      <a:pPr algn="l" rtl="0" fontAlgn="base">
                        <a:lnSpc>
                          <a:spcPts val="1380"/>
                        </a:lnSpc>
                        <a:buNone/>
                      </a:pPr>
                      <a:r>
                        <a:rPr lang="es-ES" sz="1100" b="0" i="0">
                          <a:effectLst/>
                          <a:latin typeface="Arial" panose="020B0604020202020204" pitchFamily="34" charset="0"/>
                        </a:rPr>
                        <a:t>15:00</a:t>
                      </a:r>
                      <a:r>
                        <a:rPr lang="es-ES" sz="1100" b="1" i="0">
                          <a:effectLst/>
                          <a:latin typeface="Arial" panose="020B0604020202020204" pitchFamily="34" charset="0"/>
                        </a:rPr>
                        <a:t> </a:t>
                      </a:r>
                      <a:endParaRPr lang="es-ES" b="1" i="0">
                        <a:effectLst/>
                      </a:endParaRPr>
                    </a:p>
                  </a:txBody>
                  <a:tcPr>
                    <a:lnL>
                      <a:noFill/>
                    </a:lnL>
                    <a:lnR w="7620" cap="flat" cmpd="sng" algn="ctr">
                      <a:solidFill>
                        <a:srgbClr val="A8D08D"/>
                      </a:solidFill>
                      <a:prstDash val="solid"/>
                      <a:round/>
                      <a:headEnd type="none" w="med" len="med"/>
                      <a:tailEnd type="none" w="med" len="med"/>
                    </a:lnR>
                    <a:lnT w="7620" cap="flat" cmpd="sng" algn="ctr">
                      <a:solidFill>
                        <a:srgbClr val="A8D08D"/>
                      </a:solidFill>
                      <a:prstDash val="solid"/>
                      <a:round/>
                      <a:headEnd type="none" w="med" len="med"/>
                      <a:tailEnd type="none" w="med" len="med"/>
                    </a:lnT>
                    <a:lnB w="7620" cap="flat" cmpd="sng" algn="ctr">
                      <a:solidFill>
                        <a:srgbClr val="A8D08D"/>
                      </a:solidFill>
                      <a:prstDash val="solid"/>
                      <a:round/>
                      <a:headEnd type="none" w="med" len="med"/>
                      <a:tailEnd type="none" w="med" len="med"/>
                    </a:lnB>
                    <a:solidFill>
                      <a:srgbClr val="FFFFFF"/>
                    </a:solidFill>
                  </a:tcPr>
                </a:tc>
                <a:tc>
                  <a:txBody>
                    <a:bodyPr/>
                    <a:lstStyle/>
                    <a:p>
                      <a:pPr algn="l" rtl="0" fontAlgn="base">
                        <a:lnSpc>
                          <a:spcPts val="1380"/>
                        </a:lnSpc>
                        <a:buNone/>
                      </a:pPr>
                      <a:r>
                        <a:rPr lang="es-ES" sz="1100" b="0" i="0">
                          <a:effectLst/>
                          <a:latin typeface="Arial" panose="020B0604020202020204" pitchFamily="34" charset="0"/>
                        </a:rPr>
                        <a:t>Registro de participantes </a:t>
                      </a:r>
                      <a:endParaRPr lang="es-ES" b="0" i="0">
                        <a:effectLst/>
                      </a:endParaRPr>
                    </a:p>
                  </a:txBody>
                  <a:tcPr>
                    <a:lnL w="7620" cap="flat" cmpd="sng" algn="ctr">
                      <a:solidFill>
                        <a:srgbClr val="A8D08D"/>
                      </a:solidFill>
                      <a:prstDash val="solid"/>
                      <a:round/>
                      <a:headEnd type="none" w="med" len="med"/>
                      <a:tailEnd type="none" w="med" len="med"/>
                    </a:lnL>
                    <a:lnR>
                      <a:noFill/>
                    </a:lnR>
                    <a:lnT w="7620" cap="flat" cmpd="sng" algn="ctr">
                      <a:solidFill>
                        <a:srgbClr val="A8D08D"/>
                      </a:solidFill>
                      <a:prstDash val="solid"/>
                      <a:round/>
                      <a:headEnd type="none" w="med" len="med"/>
                      <a:tailEnd type="none" w="med" len="med"/>
                    </a:lnT>
                    <a:lnB w="7620" cap="flat" cmpd="sng" algn="ctr">
                      <a:solidFill>
                        <a:srgbClr val="A8D08D"/>
                      </a:solidFill>
                      <a:prstDash val="solid"/>
                      <a:round/>
                      <a:headEnd type="none" w="med" len="med"/>
                      <a:tailEnd type="none" w="med" len="med"/>
                    </a:lnB>
                    <a:solidFill>
                      <a:srgbClr val="FFFFFF"/>
                    </a:solidFill>
                  </a:tcPr>
                </a:tc>
                <a:extLst>
                  <a:ext uri="{0D108BD9-81ED-4DB2-BD59-A6C34878D82A}">
                    <a16:rowId xmlns:a16="http://schemas.microsoft.com/office/drawing/2014/main" val="169361207"/>
                  </a:ext>
                </a:extLst>
              </a:tr>
              <a:tr h="354237">
                <a:tc>
                  <a:txBody>
                    <a:bodyPr/>
                    <a:lstStyle/>
                    <a:p>
                      <a:pPr algn="l" rtl="0" fontAlgn="base">
                        <a:lnSpc>
                          <a:spcPts val="1380"/>
                        </a:lnSpc>
                        <a:buNone/>
                      </a:pPr>
                      <a:r>
                        <a:rPr lang="es-ES" sz="1100" b="0" i="0">
                          <a:effectLst/>
                          <a:latin typeface="Arial" panose="020B0604020202020204" pitchFamily="34" charset="0"/>
                        </a:rPr>
                        <a:t>15:00-15:10</a:t>
                      </a:r>
                      <a:r>
                        <a:rPr lang="es-ES" sz="1100" b="1" i="0">
                          <a:effectLst/>
                          <a:latin typeface="Arial" panose="020B0604020202020204" pitchFamily="34" charset="0"/>
                        </a:rPr>
                        <a:t> </a:t>
                      </a:r>
                      <a:endParaRPr lang="es-ES" b="1" i="0">
                        <a:effectLst/>
                      </a:endParaRPr>
                    </a:p>
                  </a:txBody>
                  <a:tcPr>
                    <a:lnL>
                      <a:noFill/>
                    </a:lnL>
                    <a:lnR w="7620" cap="flat" cmpd="sng" algn="ctr">
                      <a:solidFill>
                        <a:srgbClr val="A8D08D"/>
                      </a:solidFill>
                      <a:prstDash val="solid"/>
                      <a:round/>
                      <a:headEnd type="none" w="med" len="med"/>
                      <a:tailEnd type="none" w="med" len="med"/>
                    </a:lnR>
                    <a:lnT w="7620" cap="flat" cmpd="sng" algn="ctr">
                      <a:solidFill>
                        <a:srgbClr val="A8D08D"/>
                      </a:solidFill>
                      <a:prstDash val="solid"/>
                      <a:round/>
                      <a:headEnd type="none" w="med" len="med"/>
                      <a:tailEnd type="none" w="med" len="med"/>
                    </a:lnT>
                    <a:lnB w="7620" cap="flat" cmpd="sng" algn="ctr">
                      <a:solidFill>
                        <a:srgbClr val="A8D08D"/>
                      </a:solidFill>
                      <a:prstDash val="solid"/>
                      <a:round/>
                      <a:headEnd type="none" w="med" len="med"/>
                      <a:tailEnd type="none" w="med" len="med"/>
                    </a:lnB>
                    <a:solidFill>
                      <a:srgbClr val="FFFFFF"/>
                    </a:solidFill>
                  </a:tcPr>
                </a:tc>
                <a:tc>
                  <a:txBody>
                    <a:bodyPr/>
                    <a:lstStyle/>
                    <a:p>
                      <a:pPr algn="l" rtl="0" fontAlgn="base">
                        <a:lnSpc>
                          <a:spcPts val="1380"/>
                        </a:lnSpc>
                        <a:buNone/>
                      </a:pPr>
                      <a:r>
                        <a:rPr lang="es-ES" sz="1100" b="0" i="0" dirty="0">
                          <a:effectLst/>
                          <a:latin typeface="Arial" panose="020B0604020202020204" pitchFamily="34" charset="0"/>
                        </a:rPr>
                        <a:t>Bienvenida y objetivos del taller </a:t>
                      </a:r>
                      <a:endParaRPr lang="es-ES" b="0" i="0" dirty="0">
                        <a:effectLst/>
                      </a:endParaRPr>
                    </a:p>
                  </a:txBody>
                  <a:tcPr>
                    <a:lnL w="7620" cap="flat" cmpd="sng" algn="ctr">
                      <a:solidFill>
                        <a:srgbClr val="A8D08D"/>
                      </a:solidFill>
                      <a:prstDash val="solid"/>
                      <a:round/>
                      <a:headEnd type="none" w="med" len="med"/>
                      <a:tailEnd type="none" w="med" len="med"/>
                    </a:lnL>
                    <a:lnR>
                      <a:noFill/>
                    </a:lnR>
                    <a:lnT w="7620" cap="flat" cmpd="sng" algn="ctr">
                      <a:solidFill>
                        <a:srgbClr val="A8D08D"/>
                      </a:solidFill>
                      <a:prstDash val="solid"/>
                      <a:round/>
                      <a:headEnd type="none" w="med" len="med"/>
                      <a:tailEnd type="none" w="med" len="med"/>
                    </a:lnT>
                    <a:lnB w="7620" cap="flat" cmpd="sng" algn="ctr">
                      <a:solidFill>
                        <a:srgbClr val="A8D08D"/>
                      </a:solidFill>
                      <a:prstDash val="solid"/>
                      <a:round/>
                      <a:headEnd type="none" w="med" len="med"/>
                      <a:tailEnd type="none" w="med" len="med"/>
                    </a:lnB>
                    <a:solidFill>
                      <a:srgbClr val="FFFFFF"/>
                    </a:solidFill>
                  </a:tcPr>
                </a:tc>
                <a:extLst>
                  <a:ext uri="{0D108BD9-81ED-4DB2-BD59-A6C34878D82A}">
                    <a16:rowId xmlns:a16="http://schemas.microsoft.com/office/drawing/2014/main" val="3321495696"/>
                  </a:ext>
                </a:extLst>
              </a:tr>
              <a:tr h="354237">
                <a:tc>
                  <a:txBody>
                    <a:bodyPr/>
                    <a:lstStyle/>
                    <a:p>
                      <a:pPr algn="l" rtl="0" fontAlgn="base">
                        <a:lnSpc>
                          <a:spcPts val="1380"/>
                        </a:lnSpc>
                        <a:buNone/>
                      </a:pPr>
                      <a:r>
                        <a:rPr lang="es-ES" sz="1100" b="0" i="0" dirty="0">
                          <a:effectLst/>
                          <a:latin typeface="Arial" panose="020B0604020202020204" pitchFamily="34" charset="0"/>
                        </a:rPr>
                        <a:t>15:10-15:20</a:t>
                      </a:r>
                      <a:r>
                        <a:rPr lang="es-ES" sz="1100" b="1" i="0" dirty="0">
                          <a:effectLst/>
                          <a:latin typeface="Arial" panose="020B0604020202020204" pitchFamily="34" charset="0"/>
                        </a:rPr>
                        <a:t> </a:t>
                      </a:r>
                      <a:endParaRPr lang="es-ES" b="1" i="0" dirty="0">
                        <a:effectLst/>
                      </a:endParaRPr>
                    </a:p>
                  </a:txBody>
                  <a:tcPr>
                    <a:lnL>
                      <a:noFill/>
                    </a:lnL>
                    <a:lnR w="7620" cap="flat" cmpd="sng" algn="ctr">
                      <a:solidFill>
                        <a:srgbClr val="A8D08D"/>
                      </a:solidFill>
                      <a:prstDash val="solid"/>
                      <a:round/>
                      <a:headEnd type="none" w="med" len="med"/>
                      <a:tailEnd type="none" w="med" len="med"/>
                    </a:lnR>
                    <a:lnT w="7620" cap="flat" cmpd="sng" algn="ctr">
                      <a:solidFill>
                        <a:srgbClr val="A8D08D"/>
                      </a:solidFill>
                      <a:prstDash val="solid"/>
                      <a:round/>
                      <a:headEnd type="none" w="med" len="med"/>
                      <a:tailEnd type="none" w="med" len="med"/>
                    </a:lnT>
                    <a:lnB w="7620" cap="flat" cmpd="sng" algn="ctr">
                      <a:solidFill>
                        <a:srgbClr val="A8D08D"/>
                      </a:solidFill>
                      <a:prstDash val="solid"/>
                      <a:round/>
                      <a:headEnd type="none" w="med" len="med"/>
                      <a:tailEnd type="none" w="med" len="med"/>
                    </a:lnB>
                    <a:solidFill>
                      <a:srgbClr val="FFFFFF"/>
                    </a:solidFill>
                  </a:tcPr>
                </a:tc>
                <a:tc>
                  <a:txBody>
                    <a:bodyPr/>
                    <a:lstStyle/>
                    <a:p>
                      <a:pPr algn="l" rtl="0" fontAlgn="base">
                        <a:lnSpc>
                          <a:spcPts val="1380"/>
                        </a:lnSpc>
                        <a:buNone/>
                      </a:pPr>
                      <a:r>
                        <a:rPr lang="es-ES" sz="1100" b="0" i="0">
                          <a:effectLst/>
                          <a:latin typeface="Arial" panose="020B0604020202020204" pitchFamily="34" charset="0"/>
                        </a:rPr>
                        <a:t>Breve presentación del proyecto MEDCONECTA </a:t>
                      </a:r>
                      <a:endParaRPr lang="es-ES" b="0" i="0">
                        <a:effectLst/>
                      </a:endParaRPr>
                    </a:p>
                  </a:txBody>
                  <a:tcPr>
                    <a:lnL w="7620" cap="flat" cmpd="sng" algn="ctr">
                      <a:solidFill>
                        <a:srgbClr val="A8D08D"/>
                      </a:solidFill>
                      <a:prstDash val="solid"/>
                      <a:round/>
                      <a:headEnd type="none" w="med" len="med"/>
                      <a:tailEnd type="none" w="med" len="med"/>
                    </a:lnL>
                    <a:lnR>
                      <a:noFill/>
                    </a:lnR>
                    <a:lnT w="7620" cap="flat" cmpd="sng" algn="ctr">
                      <a:solidFill>
                        <a:srgbClr val="A8D08D"/>
                      </a:solidFill>
                      <a:prstDash val="solid"/>
                      <a:round/>
                      <a:headEnd type="none" w="med" len="med"/>
                      <a:tailEnd type="none" w="med" len="med"/>
                    </a:lnT>
                    <a:lnB w="7620" cap="flat" cmpd="sng" algn="ctr">
                      <a:solidFill>
                        <a:srgbClr val="A8D08D"/>
                      </a:solidFill>
                      <a:prstDash val="solid"/>
                      <a:round/>
                      <a:headEnd type="none" w="med" len="med"/>
                      <a:tailEnd type="none" w="med" len="med"/>
                    </a:lnB>
                    <a:solidFill>
                      <a:srgbClr val="FFFFFF"/>
                    </a:solidFill>
                  </a:tcPr>
                </a:tc>
                <a:extLst>
                  <a:ext uri="{0D108BD9-81ED-4DB2-BD59-A6C34878D82A}">
                    <a16:rowId xmlns:a16="http://schemas.microsoft.com/office/drawing/2014/main" val="1722280902"/>
                  </a:ext>
                </a:extLst>
              </a:tr>
              <a:tr h="595921">
                <a:tc>
                  <a:txBody>
                    <a:bodyPr/>
                    <a:lstStyle/>
                    <a:p>
                      <a:pPr algn="l" rtl="0" fontAlgn="base">
                        <a:lnSpc>
                          <a:spcPts val="1380"/>
                        </a:lnSpc>
                        <a:buNone/>
                      </a:pPr>
                      <a:r>
                        <a:rPr lang="es-ES" sz="1100" b="0" i="0">
                          <a:effectLst/>
                          <a:latin typeface="Arial" panose="020B0604020202020204" pitchFamily="34" charset="0"/>
                        </a:rPr>
                        <a:t>15:20-16:50</a:t>
                      </a:r>
                      <a:r>
                        <a:rPr lang="es-ES" sz="1100" b="1" i="0">
                          <a:effectLst/>
                          <a:latin typeface="Arial" panose="020B0604020202020204" pitchFamily="34" charset="0"/>
                        </a:rPr>
                        <a:t> </a:t>
                      </a:r>
                      <a:endParaRPr lang="es-ES" b="1" i="0">
                        <a:effectLst/>
                      </a:endParaRPr>
                    </a:p>
                  </a:txBody>
                  <a:tcPr>
                    <a:lnL>
                      <a:noFill/>
                    </a:lnL>
                    <a:lnR w="7620" cap="flat" cmpd="sng" algn="ctr">
                      <a:solidFill>
                        <a:srgbClr val="A8D08D"/>
                      </a:solidFill>
                      <a:prstDash val="solid"/>
                      <a:round/>
                      <a:headEnd type="none" w="med" len="med"/>
                      <a:tailEnd type="none" w="med" len="med"/>
                    </a:lnR>
                    <a:lnT w="7620" cap="flat" cmpd="sng" algn="ctr">
                      <a:solidFill>
                        <a:srgbClr val="A8D08D"/>
                      </a:solidFill>
                      <a:prstDash val="solid"/>
                      <a:round/>
                      <a:headEnd type="none" w="med" len="med"/>
                      <a:tailEnd type="none" w="med" len="med"/>
                    </a:lnT>
                    <a:lnB w="7620" cap="flat" cmpd="sng" algn="ctr">
                      <a:solidFill>
                        <a:srgbClr val="A8D08D"/>
                      </a:solidFill>
                      <a:prstDash val="solid"/>
                      <a:round/>
                      <a:headEnd type="none" w="med" len="med"/>
                      <a:tailEnd type="none" w="med" len="med"/>
                    </a:lnB>
                    <a:solidFill>
                      <a:srgbClr val="FFFFFF"/>
                    </a:solidFill>
                  </a:tcPr>
                </a:tc>
                <a:tc>
                  <a:txBody>
                    <a:bodyPr/>
                    <a:lstStyle/>
                    <a:p>
                      <a:pPr algn="l" rtl="0" fontAlgn="base">
                        <a:lnSpc>
                          <a:spcPts val="1380"/>
                        </a:lnSpc>
                        <a:buNone/>
                      </a:pPr>
                      <a:r>
                        <a:rPr lang="es-ES" sz="1100" b="0" i="0">
                          <a:effectLst/>
                          <a:latin typeface="Arial" panose="020B0604020202020204" pitchFamily="34" charset="0"/>
                        </a:rPr>
                        <a:t>Sesión practica sobre el uso del algoritmo para delimitar espacios continuos </a:t>
                      </a:r>
                      <a:endParaRPr lang="es-ES" b="0" i="0">
                        <a:effectLst/>
                      </a:endParaRPr>
                    </a:p>
                  </a:txBody>
                  <a:tcPr>
                    <a:lnL w="7620" cap="flat" cmpd="sng" algn="ctr">
                      <a:solidFill>
                        <a:srgbClr val="A8D08D"/>
                      </a:solidFill>
                      <a:prstDash val="solid"/>
                      <a:round/>
                      <a:headEnd type="none" w="med" len="med"/>
                      <a:tailEnd type="none" w="med" len="med"/>
                    </a:lnL>
                    <a:lnR>
                      <a:noFill/>
                    </a:lnR>
                    <a:lnT w="7620" cap="flat" cmpd="sng" algn="ctr">
                      <a:solidFill>
                        <a:srgbClr val="A8D08D"/>
                      </a:solidFill>
                      <a:prstDash val="solid"/>
                      <a:round/>
                      <a:headEnd type="none" w="med" len="med"/>
                      <a:tailEnd type="none" w="med" len="med"/>
                    </a:lnT>
                    <a:lnB w="7620" cap="flat" cmpd="sng" algn="ctr">
                      <a:solidFill>
                        <a:srgbClr val="A8D08D"/>
                      </a:solidFill>
                      <a:prstDash val="solid"/>
                      <a:round/>
                      <a:headEnd type="none" w="med" len="med"/>
                      <a:tailEnd type="none" w="med" len="med"/>
                    </a:lnB>
                    <a:solidFill>
                      <a:srgbClr val="FFFFFF"/>
                    </a:solidFill>
                  </a:tcPr>
                </a:tc>
                <a:extLst>
                  <a:ext uri="{0D108BD9-81ED-4DB2-BD59-A6C34878D82A}">
                    <a16:rowId xmlns:a16="http://schemas.microsoft.com/office/drawing/2014/main" val="3565759765"/>
                  </a:ext>
                </a:extLst>
              </a:tr>
              <a:tr h="354237">
                <a:tc>
                  <a:txBody>
                    <a:bodyPr/>
                    <a:lstStyle/>
                    <a:p>
                      <a:pPr algn="l" rtl="0" fontAlgn="base">
                        <a:lnSpc>
                          <a:spcPts val="1380"/>
                        </a:lnSpc>
                        <a:buNone/>
                      </a:pPr>
                      <a:r>
                        <a:rPr lang="es-ES" sz="1100" b="0" i="0">
                          <a:effectLst/>
                          <a:latin typeface="Arial" panose="020B0604020202020204" pitchFamily="34" charset="0"/>
                        </a:rPr>
                        <a:t>16:50-17:05</a:t>
                      </a:r>
                      <a:r>
                        <a:rPr lang="es-ES" sz="1100" b="1" i="0">
                          <a:effectLst/>
                          <a:latin typeface="Arial" panose="020B0604020202020204" pitchFamily="34" charset="0"/>
                        </a:rPr>
                        <a:t> </a:t>
                      </a:r>
                      <a:endParaRPr lang="es-ES" b="1" i="0">
                        <a:effectLst/>
                      </a:endParaRPr>
                    </a:p>
                  </a:txBody>
                  <a:tcPr>
                    <a:lnL>
                      <a:noFill/>
                    </a:lnL>
                    <a:lnR w="7620" cap="flat" cmpd="sng" algn="ctr">
                      <a:solidFill>
                        <a:srgbClr val="A8D08D"/>
                      </a:solidFill>
                      <a:prstDash val="solid"/>
                      <a:round/>
                      <a:headEnd type="none" w="med" len="med"/>
                      <a:tailEnd type="none" w="med" len="med"/>
                    </a:lnR>
                    <a:lnT w="7620" cap="flat" cmpd="sng" algn="ctr">
                      <a:solidFill>
                        <a:srgbClr val="A8D08D"/>
                      </a:solidFill>
                      <a:prstDash val="solid"/>
                      <a:round/>
                      <a:headEnd type="none" w="med" len="med"/>
                      <a:tailEnd type="none" w="med" len="med"/>
                    </a:lnT>
                    <a:lnB w="7620" cap="flat" cmpd="sng" algn="ctr">
                      <a:solidFill>
                        <a:srgbClr val="A8D08D"/>
                      </a:solidFill>
                      <a:prstDash val="solid"/>
                      <a:round/>
                      <a:headEnd type="none" w="med" len="med"/>
                      <a:tailEnd type="none" w="med" len="med"/>
                    </a:lnB>
                    <a:solidFill>
                      <a:srgbClr val="E2EFD9"/>
                    </a:solidFill>
                  </a:tcPr>
                </a:tc>
                <a:tc>
                  <a:txBody>
                    <a:bodyPr/>
                    <a:lstStyle/>
                    <a:p>
                      <a:pPr algn="l" rtl="0" fontAlgn="base">
                        <a:lnSpc>
                          <a:spcPts val="1380"/>
                        </a:lnSpc>
                        <a:buNone/>
                      </a:pPr>
                      <a:r>
                        <a:rPr lang="es-ES" sz="1100" b="0" i="0">
                          <a:effectLst/>
                          <a:latin typeface="Arial" panose="020B0604020202020204" pitchFamily="34" charset="0"/>
                        </a:rPr>
                        <a:t>Café </a:t>
                      </a:r>
                      <a:endParaRPr lang="es-ES" b="0" i="0">
                        <a:effectLst/>
                      </a:endParaRPr>
                    </a:p>
                  </a:txBody>
                  <a:tcPr>
                    <a:lnL w="7620" cap="flat" cmpd="sng" algn="ctr">
                      <a:solidFill>
                        <a:srgbClr val="A8D08D"/>
                      </a:solidFill>
                      <a:prstDash val="solid"/>
                      <a:round/>
                      <a:headEnd type="none" w="med" len="med"/>
                      <a:tailEnd type="none" w="med" len="med"/>
                    </a:lnL>
                    <a:lnR>
                      <a:noFill/>
                    </a:lnR>
                    <a:lnT w="7620" cap="flat" cmpd="sng" algn="ctr">
                      <a:solidFill>
                        <a:srgbClr val="A8D08D"/>
                      </a:solidFill>
                      <a:prstDash val="solid"/>
                      <a:round/>
                      <a:headEnd type="none" w="med" len="med"/>
                      <a:tailEnd type="none" w="med" len="med"/>
                    </a:lnT>
                    <a:lnB w="7620" cap="flat" cmpd="sng" algn="ctr">
                      <a:solidFill>
                        <a:srgbClr val="A8D08D"/>
                      </a:solidFill>
                      <a:prstDash val="solid"/>
                      <a:round/>
                      <a:headEnd type="none" w="med" len="med"/>
                      <a:tailEnd type="none" w="med" len="med"/>
                    </a:lnB>
                    <a:solidFill>
                      <a:srgbClr val="E2EFD9"/>
                    </a:solidFill>
                  </a:tcPr>
                </a:tc>
                <a:extLst>
                  <a:ext uri="{0D108BD9-81ED-4DB2-BD59-A6C34878D82A}">
                    <a16:rowId xmlns:a16="http://schemas.microsoft.com/office/drawing/2014/main" val="3770192453"/>
                  </a:ext>
                </a:extLst>
              </a:tr>
              <a:tr h="595921">
                <a:tc>
                  <a:txBody>
                    <a:bodyPr/>
                    <a:lstStyle/>
                    <a:p>
                      <a:pPr algn="l" rtl="0" fontAlgn="base">
                        <a:lnSpc>
                          <a:spcPts val="1380"/>
                        </a:lnSpc>
                        <a:buNone/>
                      </a:pPr>
                      <a:r>
                        <a:rPr lang="es-ES" sz="1100" b="0" i="0">
                          <a:effectLst/>
                          <a:latin typeface="Arial" panose="020B0604020202020204" pitchFamily="34" charset="0"/>
                        </a:rPr>
                        <a:t>17:05-17:15</a:t>
                      </a:r>
                      <a:r>
                        <a:rPr lang="es-ES" sz="1100" b="1" i="0">
                          <a:effectLst/>
                          <a:latin typeface="Arial" panose="020B0604020202020204" pitchFamily="34" charset="0"/>
                        </a:rPr>
                        <a:t> </a:t>
                      </a:r>
                      <a:endParaRPr lang="es-ES" b="1" i="0">
                        <a:effectLst/>
                      </a:endParaRPr>
                    </a:p>
                  </a:txBody>
                  <a:tcPr>
                    <a:lnL>
                      <a:noFill/>
                    </a:lnL>
                    <a:lnR w="7620" cap="flat" cmpd="sng" algn="ctr">
                      <a:solidFill>
                        <a:srgbClr val="A8D08D"/>
                      </a:solidFill>
                      <a:prstDash val="solid"/>
                      <a:round/>
                      <a:headEnd type="none" w="med" len="med"/>
                      <a:tailEnd type="none" w="med" len="med"/>
                    </a:lnR>
                    <a:lnT w="7620" cap="flat" cmpd="sng" algn="ctr">
                      <a:solidFill>
                        <a:srgbClr val="A8D08D"/>
                      </a:solidFill>
                      <a:prstDash val="solid"/>
                      <a:round/>
                      <a:headEnd type="none" w="med" len="med"/>
                      <a:tailEnd type="none" w="med" len="med"/>
                    </a:lnT>
                    <a:lnB w="7620" cap="flat" cmpd="sng" algn="ctr">
                      <a:solidFill>
                        <a:srgbClr val="A8D08D"/>
                      </a:solidFill>
                      <a:prstDash val="solid"/>
                      <a:round/>
                      <a:headEnd type="none" w="med" len="med"/>
                      <a:tailEnd type="none" w="med" len="med"/>
                    </a:lnB>
                    <a:solidFill>
                      <a:srgbClr val="FFFFFF"/>
                    </a:solidFill>
                  </a:tcPr>
                </a:tc>
                <a:tc>
                  <a:txBody>
                    <a:bodyPr/>
                    <a:lstStyle/>
                    <a:p>
                      <a:pPr algn="l" rtl="0" fontAlgn="base">
                        <a:lnSpc>
                          <a:spcPts val="1380"/>
                        </a:lnSpc>
                        <a:buNone/>
                      </a:pPr>
                      <a:r>
                        <a:rPr lang="es-ES" sz="1100" b="0" i="0">
                          <a:effectLst/>
                          <a:latin typeface="Arial" panose="020B0604020202020204" pitchFamily="34" charset="0"/>
                        </a:rPr>
                        <a:t>Introducción a la identificación de intervenciones potenciales con un enfoque de SbN </a:t>
                      </a:r>
                      <a:endParaRPr lang="es-ES" b="0" i="0">
                        <a:effectLst/>
                      </a:endParaRPr>
                    </a:p>
                  </a:txBody>
                  <a:tcPr>
                    <a:lnL w="7620" cap="flat" cmpd="sng" algn="ctr">
                      <a:solidFill>
                        <a:srgbClr val="A8D08D"/>
                      </a:solidFill>
                      <a:prstDash val="solid"/>
                      <a:round/>
                      <a:headEnd type="none" w="med" len="med"/>
                      <a:tailEnd type="none" w="med" len="med"/>
                    </a:lnL>
                    <a:lnR>
                      <a:noFill/>
                    </a:lnR>
                    <a:lnT w="7620" cap="flat" cmpd="sng" algn="ctr">
                      <a:solidFill>
                        <a:srgbClr val="A8D08D"/>
                      </a:solidFill>
                      <a:prstDash val="solid"/>
                      <a:round/>
                      <a:headEnd type="none" w="med" len="med"/>
                      <a:tailEnd type="none" w="med" len="med"/>
                    </a:lnT>
                    <a:lnB w="7620" cap="flat" cmpd="sng" algn="ctr">
                      <a:solidFill>
                        <a:srgbClr val="A8D08D"/>
                      </a:solidFill>
                      <a:prstDash val="solid"/>
                      <a:round/>
                      <a:headEnd type="none" w="med" len="med"/>
                      <a:tailEnd type="none" w="med" len="med"/>
                    </a:lnB>
                    <a:solidFill>
                      <a:srgbClr val="FFFFFF"/>
                    </a:solidFill>
                  </a:tcPr>
                </a:tc>
                <a:extLst>
                  <a:ext uri="{0D108BD9-81ED-4DB2-BD59-A6C34878D82A}">
                    <a16:rowId xmlns:a16="http://schemas.microsoft.com/office/drawing/2014/main" val="3741334108"/>
                  </a:ext>
                </a:extLst>
              </a:tr>
              <a:tr h="354237">
                <a:tc>
                  <a:txBody>
                    <a:bodyPr/>
                    <a:lstStyle/>
                    <a:p>
                      <a:pPr algn="l" rtl="0" fontAlgn="base">
                        <a:lnSpc>
                          <a:spcPts val="1380"/>
                        </a:lnSpc>
                        <a:buNone/>
                      </a:pPr>
                      <a:r>
                        <a:rPr lang="es-ES" sz="1100" b="0" i="0">
                          <a:effectLst/>
                          <a:latin typeface="Arial" panose="020B0604020202020204" pitchFamily="34" charset="0"/>
                        </a:rPr>
                        <a:t>17:15-17:25</a:t>
                      </a:r>
                      <a:r>
                        <a:rPr lang="es-ES" sz="1100" b="1" i="0">
                          <a:effectLst/>
                          <a:latin typeface="Arial" panose="020B0604020202020204" pitchFamily="34" charset="0"/>
                        </a:rPr>
                        <a:t> </a:t>
                      </a:r>
                      <a:endParaRPr lang="es-ES" b="1" i="0">
                        <a:effectLst/>
                      </a:endParaRPr>
                    </a:p>
                  </a:txBody>
                  <a:tcPr>
                    <a:lnL>
                      <a:noFill/>
                    </a:lnL>
                    <a:lnR w="7620" cap="flat" cmpd="sng" algn="ctr">
                      <a:solidFill>
                        <a:srgbClr val="A8D08D"/>
                      </a:solidFill>
                      <a:prstDash val="solid"/>
                      <a:round/>
                      <a:headEnd type="none" w="med" len="med"/>
                      <a:tailEnd type="none" w="med" len="med"/>
                    </a:lnR>
                    <a:lnT w="7620" cap="flat" cmpd="sng" algn="ctr">
                      <a:solidFill>
                        <a:srgbClr val="A8D08D"/>
                      </a:solidFill>
                      <a:prstDash val="solid"/>
                      <a:round/>
                      <a:headEnd type="none" w="med" len="med"/>
                      <a:tailEnd type="none" w="med" len="med"/>
                    </a:lnT>
                    <a:lnB w="7620" cap="flat" cmpd="sng" algn="ctr">
                      <a:solidFill>
                        <a:srgbClr val="A8D08D"/>
                      </a:solidFill>
                      <a:prstDash val="solid"/>
                      <a:round/>
                      <a:headEnd type="none" w="med" len="med"/>
                      <a:tailEnd type="none" w="med" len="med"/>
                    </a:lnB>
                    <a:solidFill>
                      <a:srgbClr val="FFFFFF"/>
                    </a:solidFill>
                  </a:tcPr>
                </a:tc>
                <a:tc>
                  <a:txBody>
                    <a:bodyPr/>
                    <a:lstStyle/>
                    <a:p>
                      <a:pPr algn="l" rtl="0" fontAlgn="base">
                        <a:lnSpc>
                          <a:spcPts val="1380"/>
                        </a:lnSpc>
                        <a:buNone/>
                      </a:pPr>
                      <a:r>
                        <a:rPr lang="es-ES" sz="1100" b="0" i="0">
                          <a:effectLst/>
                          <a:latin typeface="Arial" panose="020B0604020202020204" pitchFamily="34" charset="0"/>
                        </a:rPr>
                        <a:t>Presentación de los casos de estudio </a:t>
                      </a:r>
                      <a:endParaRPr lang="es-ES" b="0" i="0">
                        <a:effectLst/>
                      </a:endParaRPr>
                    </a:p>
                  </a:txBody>
                  <a:tcPr>
                    <a:lnL w="7620" cap="flat" cmpd="sng" algn="ctr">
                      <a:solidFill>
                        <a:srgbClr val="A8D08D"/>
                      </a:solidFill>
                      <a:prstDash val="solid"/>
                      <a:round/>
                      <a:headEnd type="none" w="med" len="med"/>
                      <a:tailEnd type="none" w="med" len="med"/>
                    </a:lnL>
                    <a:lnR>
                      <a:noFill/>
                    </a:lnR>
                    <a:lnT w="7620" cap="flat" cmpd="sng" algn="ctr">
                      <a:solidFill>
                        <a:srgbClr val="A8D08D"/>
                      </a:solidFill>
                      <a:prstDash val="solid"/>
                      <a:round/>
                      <a:headEnd type="none" w="med" len="med"/>
                      <a:tailEnd type="none" w="med" len="med"/>
                    </a:lnT>
                    <a:lnB w="7620" cap="flat" cmpd="sng" algn="ctr">
                      <a:solidFill>
                        <a:srgbClr val="A8D08D"/>
                      </a:solidFill>
                      <a:prstDash val="solid"/>
                      <a:round/>
                      <a:headEnd type="none" w="med" len="med"/>
                      <a:tailEnd type="none" w="med" len="med"/>
                    </a:lnB>
                    <a:solidFill>
                      <a:srgbClr val="FFFFFF"/>
                    </a:solidFill>
                  </a:tcPr>
                </a:tc>
                <a:extLst>
                  <a:ext uri="{0D108BD9-81ED-4DB2-BD59-A6C34878D82A}">
                    <a16:rowId xmlns:a16="http://schemas.microsoft.com/office/drawing/2014/main" val="3007155262"/>
                  </a:ext>
                </a:extLst>
              </a:tr>
              <a:tr h="354237">
                <a:tc>
                  <a:txBody>
                    <a:bodyPr/>
                    <a:lstStyle/>
                    <a:p>
                      <a:pPr algn="l" rtl="0" fontAlgn="base">
                        <a:lnSpc>
                          <a:spcPts val="1380"/>
                        </a:lnSpc>
                        <a:buNone/>
                      </a:pPr>
                      <a:r>
                        <a:rPr lang="es-ES" sz="1100" b="0" i="0">
                          <a:effectLst/>
                          <a:latin typeface="Arial" panose="020B0604020202020204" pitchFamily="34" charset="0"/>
                        </a:rPr>
                        <a:t>17:25-18:10</a:t>
                      </a:r>
                      <a:r>
                        <a:rPr lang="es-ES" sz="1100" b="1" i="0">
                          <a:effectLst/>
                          <a:latin typeface="Arial" panose="020B0604020202020204" pitchFamily="34" charset="0"/>
                        </a:rPr>
                        <a:t> </a:t>
                      </a:r>
                      <a:endParaRPr lang="es-ES" b="1" i="0">
                        <a:effectLst/>
                      </a:endParaRPr>
                    </a:p>
                  </a:txBody>
                  <a:tcPr>
                    <a:lnL>
                      <a:noFill/>
                    </a:lnL>
                    <a:lnR w="7620" cap="flat" cmpd="sng" algn="ctr">
                      <a:solidFill>
                        <a:srgbClr val="A8D08D"/>
                      </a:solidFill>
                      <a:prstDash val="solid"/>
                      <a:round/>
                      <a:headEnd type="none" w="med" len="med"/>
                      <a:tailEnd type="none" w="med" len="med"/>
                    </a:lnR>
                    <a:lnT w="7620" cap="flat" cmpd="sng" algn="ctr">
                      <a:solidFill>
                        <a:srgbClr val="A8D08D"/>
                      </a:solidFill>
                      <a:prstDash val="solid"/>
                      <a:round/>
                      <a:headEnd type="none" w="med" len="med"/>
                      <a:tailEnd type="none" w="med" len="med"/>
                    </a:lnT>
                    <a:lnB w="7620" cap="flat" cmpd="sng" algn="ctr">
                      <a:solidFill>
                        <a:srgbClr val="A8D08D"/>
                      </a:solidFill>
                      <a:prstDash val="solid"/>
                      <a:round/>
                      <a:headEnd type="none" w="med" len="med"/>
                      <a:tailEnd type="none" w="med" len="med"/>
                    </a:lnB>
                    <a:solidFill>
                      <a:srgbClr val="FFFFFF"/>
                    </a:solidFill>
                  </a:tcPr>
                </a:tc>
                <a:tc>
                  <a:txBody>
                    <a:bodyPr/>
                    <a:lstStyle/>
                    <a:p>
                      <a:pPr algn="l" rtl="0" fontAlgn="base">
                        <a:lnSpc>
                          <a:spcPts val="1380"/>
                        </a:lnSpc>
                        <a:buNone/>
                      </a:pPr>
                      <a:r>
                        <a:rPr lang="es-ES" sz="1100" b="0" i="0">
                          <a:effectLst/>
                          <a:latin typeface="Arial" panose="020B0604020202020204" pitchFamily="34" charset="0"/>
                        </a:rPr>
                        <a:t>Análisis de intervenciones potenciales  </a:t>
                      </a:r>
                      <a:endParaRPr lang="es-ES" b="0" i="0">
                        <a:effectLst/>
                      </a:endParaRPr>
                    </a:p>
                  </a:txBody>
                  <a:tcPr>
                    <a:lnL w="7620" cap="flat" cmpd="sng" algn="ctr">
                      <a:solidFill>
                        <a:srgbClr val="A8D08D"/>
                      </a:solidFill>
                      <a:prstDash val="solid"/>
                      <a:round/>
                      <a:headEnd type="none" w="med" len="med"/>
                      <a:tailEnd type="none" w="med" len="med"/>
                    </a:lnL>
                    <a:lnR>
                      <a:noFill/>
                    </a:lnR>
                    <a:lnT w="7620" cap="flat" cmpd="sng" algn="ctr">
                      <a:solidFill>
                        <a:srgbClr val="A8D08D"/>
                      </a:solidFill>
                      <a:prstDash val="solid"/>
                      <a:round/>
                      <a:headEnd type="none" w="med" len="med"/>
                      <a:tailEnd type="none" w="med" len="med"/>
                    </a:lnT>
                    <a:lnB w="7620" cap="flat" cmpd="sng" algn="ctr">
                      <a:solidFill>
                        <a:srgbClr val="A8D08D"/>
                      </a:solidFill>
                      <a:prstDash val="solid"/>
                      <a:round/>
                      <a:headEnd type="none" w="med" len="med"/>
                      <a:tailEnd type="none" w="med" len="med"/>
                    </a:lnB>
                    <a:solidFill>
                      <a:srgbClr val="FFFFFF"/>
                    </a:solidFill>
                  </a:tcPr>
                </a:tc>
                <a:extLst>
                  <a:ext uri="{0D108BD9-81ED-4DB2-BD59-A6C34878D82A}">
                    <a16:rowId xmlns:a16="http://schemas.microsoft.com/office/drawing/2014/main" val="2060075941"/>
                  </a:ext>
                </a:extLst>
              </a:tr>
              <a:tr h="354237">
                <a:tc>
                  <a:txBody>
                    <a:bodyPr/>
                    <a:lstStyle/>
                    <a:p>
                      <a:pPr algn="l" rtl="0" fontAlgn="base">
                        <a:lnSpc>
                          <a:spcPts val="1380"/>
                        </a:lnSpc>
                        <a:buNone/>
                      </a:pPr>
                      <a:r>
                        <a:rPr lang="es-ES" sz="1100" b="0" i="0">
                          <a:effectLst/>
                          <a:latin typeface="Arial" panose="020B0604020202020204" pitchFamily="34" charset="0"/>
                        </a:rPr>
                        <a:t>18:10-18:30</a:t>
                      </a:r>
                      <a:r>
                        <a:rPr lang="es-ES" sz="1100" b="1" i="0">
                          <a:effectLst/>
                          <a:latin typeface="Arial" panose="020B0604020202020204" pitchFamily="34" charset="0"/>
                        </a:rPr>
                        <a:t> </a:t>
                      </a:r>
                      <a:endParaRPr lang="es-ES" b="1" i="0">
                        <a:effectLst/>
                      </a:endParaRPr>
                    </a:p>
                  </a:txBody>
                  <a:tcPr>
                    <a:lnL>
                      <a:noFill/>
                    </a:lnL>
                    <a:lnR w="7620" cap="flat" cmpd="sng" algn="ctr">
                      <a:solidFill>
                        <a:srgbClr val="A8D08D"/>
                      </a:solidFill>
                      <a:prstDash val="solid"/>
                      <a:round/>
                      <a:headEnd type="none" w="med" len="med"/>
                      <a:tailEnd type="none" w="med" len="med"/>
                    </a:lnR>
                    <a:lnT w="7620" cap="flat" cmpd="sng" algn="ctr">
                      <a:solidFill>
                        <a:srgbClr val="A8D08D"/>
                      </a:solidFill>
                      <a:prstDash val="solid"/>
                      <a:round/>
                      <a:headEnd type="none" w="med" len="med"/>
                      <a:tailEnd type="none" w="med" len="med"/>
                    </a:lnT>
                    <a:lnB w="7620" cap="flat" cmpd="sng" algn="ctr">
                      <a:solidFill>
                        <a:srgbClr val="A8D08D"/>
                      </a:solidFill>
                      <a:prstDash val="solid"/>
                      <a:round/>
                      <a:headEnd type="none" w="med" len="med"/>
                      <a:tailEnd type="none" w="med" len="med"/>
                    </a:lnB>
                    <a:solidFill>
                      <a:srgbClr val="FFFFFF"/>
                    </a:solidFill>
                  </a:tcPr>
                </a:tc>
                <a:tc>
                  <a:txBody>
                    <a:bodyPr/>
                    <a:lstStyle/>
                    <a:p>
                      <a:pPr algn="l" rtl="0" fontAlgn="base">
                        <a:lnSpc>
                          <a:spcPts val="1380"/>
                        </a:lnSpc>
                        <a:buNone/>
                      </a:pPr>
                      <a:r>
                        <a:rPr lang="es-ES" sz="1100" b="0" i="0">
                          <a:effectLst/>
                          <a:latin typeface="Arial" panose="020B0604020202020204" pitchFamily="34" charset="0"/>
                        </a:rPr>
                        <a:t>Plenaria  </a:t>
                      </a:r>
                      <a:endParaRPr lang="es-ES" b="0" i="0">
                        <a:effectLst/>
                      </a:endParaRPr>
                    </a:p>
                  </a:txBody>
                  <a:tcPr>
                    <a:lnL w="7620" cap="flat" cmpd="sng" algn="ctr">
                      <a:solidFill>
                        <a:srgbClr val="A8D08D"/>
                      </a:solidFill>
                      <a:prstDash val="solid"/>
                      <a:round/>
                      <a:headEnd type="none" w="med" len="med"/>
                      <a:tailEnd type="none" w="med" len="med"/>
                    </a:lnL>
                    <a:lnR>
                      <a:noFill/>
                    </a:lnR>
                    <a:lnT w="7620" cap="flat" cmpd="sng" algn="ctr">
                      <a:solidFill>
                        <a:srgbClr val="A8D08D"/>
                      </a:solidFill>
                      <a:prstDash val="solid"/>
                      <a:round/>
                      <a:headEnd type="none" w="med" len="med"/>
                      <a:tailEnd type="none" w="med" len="med"/>
                    </a:lnT>
                    <a:lnB w="7620" cap="flat" cmpd="sng" algn="ctr">
                      <a:solidFill>
                        <a:srgbClr val="A8D08D"/>
                      </a:solidFill>
                      <a:prstDash val="solid"/>
                      <a:round/>
                      <a:headEnd type="none" w="med" len="med"/>
                      <a:tailEnd type="none" w="med" len="med"/>
                    </a:lnB>
                    <a:solidFill>
                      <a:srgbClr val="FFFFFF"/>
                    </a:solidFill>
                  </a:tcPr>
                </a:tc>
                <a:extLst>
                  <a:ext uri="{0D108BD9-81ED-4DB2-BD59-A6C34878D82A}">
                    <a16:rowId xmlns:a16="http://schemas.microsoft.com/office/drawing/2014/main" val="366928667"/>
                  </a:ext>
                </a:extLst>
              </a:tr>
              <a:tr h="354237">
                <a:tc>
                  <a:txBody>
                    <a:bodyPr/>
                    <a:lstStyle/>
                    <a:p>
                      <a:pPr algn="l" rtl="0" fontAlgn="base">
                        <a:lnSpc>
                          <a:spcPts val="1380"/>
                        </a:lnSpc>
                        <a:buNone/>
                      </a:pPr>
                      <a:r>
                        <a:rPr lang="es-ES" sz="1100" b="0" i="0">
                          <a:effectLst/>
                          <a:latin typeface="Arial" panose="020B0604020202020204" pitchFamily="34" charset="0"/>
                        </a:rPr>
                        <a:t>18:30-18:40</a:t>
                      </a:r>
                      <a:r>
                        <a:rPr lang="es-ES" sz="1100" b="1" i="0">
                          <a:effectLst/>
                          <a:latin typeface="Arial" panose="020B0604020202020204" pitchFamily="34" charset="0"/>
                        </a:rPr>
                        <a:t> </a:t>
                      </a:r>
                      <a:endParaRPr lang="es-ES" b="1" i="0">
                        <a:effectLst/>
                      </a:endParaRPr>
                    </a:p>
                  </a:txBody>
                  <a:tcPr>
                    <a:lnL>
                      <a:noFill/>
                    </a:lnL>
                    <a:lnR w="7620" cap="flat" cmpd="sng" algn="ctr">
                      <a:solidFill>
                        <a:srgbClr val="A8D08D"/>
                      </a:solidFill>
                      <a:prstDash val="solid"/>
                      <a:round/>
                      <a:headEnd type="none" w="med" len="med"/>
                      <a:tailEnd type="none" w="med" len="med"/>
                    </a:lnR>
                    <a:lnT w="7620" cap="flat" cmpd="sng" algn="ctr">
                      <a:solidFill>
                        <a:srgbClr val="A8D08D"/>
                      </a:solidFill>
                      <a:prstDash val="solid"/>
                      <a:round/>
                      <a:headEnd type="none" w="med" len="med"/>
                      <a:tailEnd type="none" w="med" len="med"/>
                    </a:lnT>
                    <a:lnB w="7620" cap="flat" cmpd="sng" algn="ctr">
                      <a:solidFill>
                        <a:srgbClr val="A8D08D"/>
                      </a:solidFill>
                      <a:prstDash val="solid"/>
                      <a:round/>
                      <a:headEnd type="none" w="med" len="med"/>
                      <a:tailEnd type="none" w="med" len="med"/>
                    </a:lnB>
                    <a:solidFill>
                      <a:srgbClr val="FFFFFF"/>
                    </a:solidFill>
                  </a:tcPr>
                </a:tc>
                <a:tc>
                  <a:txBody>
                    <a:bodyPr/>
                    <a:lstStyle/>
                    <a:p>
                      <a:pPr algn="l" rtl="0" fontAlgn="base">
                        <a:lnSpc>
                          <a:spcPts val="1380"/>
                        </a:lnSpc>
                        <a:buNone/>
                      </a:pPr>
                      <a:r>
                        <a:rPr lang="es-ES" sz="1100" b="0" i="0" dirty="0">
                          <a:effectLst/>
                          <a:latin typeface="Arial" panose="020B0604020202020204" pitchFamily="34" charset="0"/>
                        </a:rPr>
                        <a:t>Conclusiones  </a:t>
                      </a:r>
                      <a:endParaRPr lang="es-ES" b="0" i="0" dirty="0">
                        <a:effectLst/>
                      </a:endParaRPr>
                    </a:p>
                  </a:txBody>
                  <a:tcPr>
                    <a:lnL w="7620" cap="flat" cmpd="sng" algn="ctr">
                      <a:solidFill>
                        <a:srgbClr val="A8D08D"/>
                      </a:solidFill>
                      <a:prstDash val="solid"/>
                      <a:round/>
                      <a:headEnd type="none" w="med" len="med"/>
                      <a:tailEnd type="none" w="med" len="med"/>
                    </a:lnL>
                    <a:lnR>
                      <a:noFill/>
                    </a:lnR>
                    <a:lnT w="7620" cap="flat" cmpd="sng" algn="ctr">
                      <a:solidFill>
                        <a:srgbClr val="A8D08D"/>
                      </a:solidFill>
                      <a:prstDash val="solid"/>
                      <a:round/>
                      <a:headEnd type="none" w="med" len="med"/>
                      <a:tailEnd type="none" w="med" len="med"/>
                    </a:lnT>
                    <a:lnB w="7620" cap="flat" cmpd="sng" algn="ctr">
                      <a:solidFill>
                        <a:srgbClr val="A8D08D"/>
                      </a:solidFill>
                      <a:prstDash val="solid"/>
                      <a:round/>
                      <a:headEnd type="none" w="med" len="med"/>
                      <a:tailEnd type="none" w="med" len="med"/>
                    </a:lnB>
                    <a:solidFill>
                      <a:srgbClr val="FFFFFF"/>
                    </a:solidFill>
                  </a:tcPr>
                </a:tc>
                <a:extLst>
                  <a:ext uri="{0D108BD9-81ED-4DB2-BD59-A6C34878D82A}">
                    <a16:rowId xmlns:a16="http://schemas.microsoft.com/office/drawing/2014/main" val="1753681235"/>
                  </a:ext>
                </a:extLst>
              </a:tr>
            </a:tbl>
          </a:graphicData>
        </a:graphic>
      </p:graphicFrame>
    </p:spTree>
    <p:extLst>
      <p:ext uri="{BB962C8B-B14F-4D97-AF65-F5344CB8AC3E}">
        <p14:creationId xmlns:p14="http://schemas.microsoft.com/office/powerpoint/2010/main" val="991474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4553F9-AD4D-996E-81A5-300D37472FA4}"/>
              </a:ext>
            </a:extLst>
          </p:cNvPr>
          <p:cNvSpPr txBox="1"/>
          <p:nvPr/>
        </p:nvSpPr>
        <p:spPr>
          <a:xfrm>
            <a:off x="324462" y="5744933"/>
            <a:ext cx="11434918" cy="461665"/>
          </a:xfrm>
          <a:prstGeom prst="rect">
            <a:avLst/>
          </a:prstGeom>
          <a:noFill/>
        </p:spPr>
        <p:txBody>
          <a:bodyPr wrap="square">
            <a:spAutoFit/>
          </a:bodyPr>
          <a:lstStyle/>
          <a:p>
            <a:pPr algn="ctr"/>
            <a:r>
              <a:rPr lang="es-ES" sz="1200" u="none" strike="noStrike" baseline="0" dirty="0">
                <a:solidFill>
                  <a:srgbClr val="578F60"/>
                </a:solidFill>
                <a:latin typeface="Aptos" panose="020B0004020202020204" pitchFamily="34" charset="0"/>
              </a:rPr>
              <a:t>MEDCONECTA</a:t>
            </a:r>
            <a:r>
              <a:rPr lang="es-ES" sz="1200" i="1" u="none" strike="noStrike" baseline="0" dirty="0">
                <a:solidFill>
                  <a:srgbClr val="578F60"/>
                </a:solidFill>
                <a:latin typeface="Aptos" panose="020B0004020202020204" pitchFamily="34" charset="0"/>
              </a:rPr>
              <a:t> </a:t>
            </a:r>
            <a:r>
              <a:rPr lang="es-ES" sz="1200" i="0" u="none" strike="noStrike" baseline="0" dirty="0">
                <a:solidFill>
                  <a:srgbClr val="578F60"/>
                </a:solidFill>
                <a:latin typeface="Aptos" panose="020B0004020202020204" pitchFamily="34" charset="0"/>
              </a:rPr>
              <a:t>cuenta con el apoyo de la Fundación Biodiversidad del Ministerio para la Transición Ecológica y el Reto Demográfico (MITECO) en el marco del Plan de Recuperación, Transformación y Resiliencia (PRTR), financiado por la Unión Europea - </a:t>
            </a:r>
            <a:r>
              <a:rPr lang="es-ES" sz="1200" i="0" u="none" strike="noStrike" baseline="0" dirty="0" err="1">
                <a:solidFill>
                  <a:srgbClr val="578F60"/>
                </a:solidFill>
                <a:latin typeface="Aptos" panose="020B0004020202020204" pitchFamily="34" charset="0"/>
              </a:rPr>
              <a:t>NextGenerationEU</a:t>
            </a:r>
            <a:r>
              <a:rPr lang="es-ES" sz="1200" i="0" u="none" strike="noStrike" baseline="0" dirty="0">
                <a:solidFill>
                  <a:srgbClr val="578F60"/>
                </a:solidFill>
                <a:latin typeface="Aptos" panose="020B0004020202020204" pitchFamily="34" charset="0"/>
              </a:rPr>
              <a:t>. </a:t>
            </a:r>
            <a:endParaRPr lang="en-GB" sz="1200" dirty="0">
              <a:solidFill>
                <a:srgbClr val="578F60"/>
              </a:solidFill>
              <a:latin typeface="Aptos" panose="020B0004020202020204" pitchFamily="34" charset="0"/>
            </a:endParaRPr>
          </a:p>
        </p:txBody>
      </p:sp>
      <p:pic>
        <p:nvPicPr>
          <p:cNvPr id="4" name="Picture 3">
            <a:extLst>
              <a:ext uri="{FF2B5EF4-FFF2-40B4-BE49-F238E27FC236}">
                <a16:creationId xmlns:a16="http://schemas.microsoft.com/office/drawing/2014/main" id="{964A2F85-CE58-FC95-7058-DC2CCE421712}"/>
              </a:ext>
            </a:extLst>
          </p:cNvPr>
          <p:cNvPicPr>
            <a:picLocks noChangeAspect="1"/>
          </p:cNvPicPr>
          <p:nvPr/>
        </p:nvPicPr>
        <p:blipFill>
          <a:blip r:embed="rId3"/>
          <a:stretch>
            <a:fillRect/>
          </a:stretch>
        </p:blipFill>
        <p:spPr>
          <a:xfrm>
            <a:off x="166318" y="2992960"/>
            <a:ext cx="5333798" cy="2751973"/>
          </a:xfrm>
          <a:prstGeom prst="rect">
            <a:avLst/>
          </a:prstGeom>
        </p:spPr>
      </p:pic>
      <p:sp>
        <p:nvSpPr>
          <p:cNvPr id="5" name="TextBox 4">
            <a:extLst>
              <a:ext uri="{FF2B5EF4-FFF2-40B4-BE49-F238E27FC236}">
                <a16:creationId xmlns:a16="http://schemas.microsoft.com/office/drawing/2014/main" id="{F642C4C5-3AAC-68AD-72FF-8AEF3634C619}"/>
              </a:ext>
            </a:extLst>
          </p:cNvPr>
          <p:cNvSpPr txBox="1"/>
          <p:nvPr/>
        </p:nvSpPr>
        <p:spPr>
          <a:xfrm>
            <a:off x="2688336" y="182882"/>
            <a:ext cx="5623560" cy="923330"/>
          </a:xfrm>
          <a:prstGeom prst="rect">
            <a:avLst/>
          </a:prstGeom>
          <a:noFill/>
        </p:spPr>
        <p:txBody>
          <a:bodyPr wrap="square" rtlCol="0">
            <a:spAutoFit/>
          </a:bodyPr>
          <a:lstStyle/>
          <a:p>
            <a:r>
              <a:rPr lang="en-GB" dirty="0">
                <a:hlinkClick r:id="rId4"/>
              </a:rPr>
              <a:t>https://medconecta.uicnmed.org/</a:t>
            </a:r>
            <a:endParaRPr lang="en-GB" dirty="0"/>
          </a:p>
          <a:p>
            <a:endParaRPr lang="en-GB" dirty="0"/>
          </a:p>
          <a:p>
            <a:endParaRPr lang="en-GB" dirty="0"/>
          </a:p>
        </p:txBody>
      </p:sp>
      <p:pic>
        <p:nvPicPr>
          <p:cNvPr id="7" name="Picture 6">
            <a:extLst>
              <a:ext uri="{FF2B5EF4-FFF2-40B4-BE49-F238E27FC236}">
                <a16:creationId xmlns:a16="http://schemas.microsoft.com/office/drawing/2014/main" id="{50CF538F-0F8D-11EC-23D5-E6739A8C3DBF}"/>
              </a:ext>
            </a:extLst>
          </p:cNvPr>
          <p:cNvPicPr>
            <a:picLocks noChangeAspect="1"/>
          </p:cNvPicPr>
          <p:nvPr/>
        </p:nvPicPr>
        <p:blipFill>
          <a:blip r:embed="rId5"/>
          <a:stretch>
            <a:fillRect/>
          </a:stretch>
        </p:blipFill>
        <p:spPr>
          <a:xfrm>
            <a:off x="5651754" y="861669"/>
            <a:ext cx="6540246" cy="2639301"/>
          </a:xfrm>
          <a:prstGeom prst="rect">
            <a:avLst/>
          </a:prstGeom>
        </p:spPr>
      </p:pic>
      <p:sp>
        <p:nvSpPr>
          <p:cNvPr id="8" name="Oval 7">
            <a:extLst>
              <a:ext uri="{FF2B5EF4-FFF2-40B4-BE49-F238E27FC236}">
                <a16:creationId xmlns:a16="http://schemas.microsoft.com/office/drawing/2014/main" id="{6484DA6C-8450-917B-42F1-2B4A82E1E7A0}"/>
              </a:ext>
            </a:extLst>
          </p:cNvPr>
          <p:cNvSpPr/>
          <p:nvPr/>
        </p:nvSpPr>
        <p:spPr>
          <a:xfrm>
            <a:off x="10305288" y="806381"/>
            <a:ext cx="512064" cy="336195"/>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Tree>
    <p:extLst>
      <p:ext uri="{BB962C8B-B14F-4D97-AF65-F5344CB8AC3E}">
        <p14:creationId xmlns:p14="http://schemas.microsoft.com/office/powerpoint/2010/main" val="3396690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609600" y="359629"/>
            <a:ext cx="7344347" cy="1103315"/>
          </a:xfrm>
          <a:prstGeom prst="rect">
            <a:avLst/>
          </a:prstGeom>
        </p:spPr>
        <p:txBody>
          <a:bodyPr lIns="0" tIns="0" rIns="0" bIns="0" rtlCol="0" anchor="t">
            <a:spAutoFit/>
          </a:bodyPr>
          <a:lstStyle/>
          <a:p>
            <a:pPr defTabSz="609630">
              <a:lnSpc>
                <a:spcPts val="4480"/>
              </a:lnSpc>
            </a:pPr>
            <a:r>
              <a:rPr lang="en-US" sz="2800" b="1" dirty="0" err="1">
                <a:solidFill>
                  <a:srgbClr val="0D294F"/>
                </a:solidFill>
                <a:latin typeface="Arial" panose="020B0604020202020204" pitchFamily="34" charset="0"/>
                <a:cs typeface="Arial" panose="020B0604020202020204" pitchFamily="34" charset="0"/>
              </a:rPr>
              <a:t>Soluciones</a:t>
            </a:r>
            <a:r>
              <a:rPr lang="en-US" sz="2800" b="1" dirty="0">
                <a:solidFill>
                  <a:srgbClr val="0D294F"/>
                </a:solidFill>
                <a:latin typeface="Arial" panose="020B0604020202020204" pitchFamily="34" charset="0"/>
                <a:cs typeface="Arial" panose="020B0604020202020204" pitchFamily="34" charset="0"/>
              </a:rPr>
              <a:t> </a:t>
            </a:r>
            <a:r>
              <a:rPr lang="en-US" sz="2800" b="1" dirty="0" err="1">
                <a:solidFill>
                  <a:srgbClr val="0D294F"/>
                </a:solidFill>
                <a:latin typeface="Arial" panose="020B0604020202020204" pitchFamily="34" charset="0"/>
                <a:cs typeface="Arial" panose="020B0604020202020204" pitchFamily="34" charset="0"/>
              </a:rPr>
              <a:t>basadas</a:t>
            </a:r>
            <a:r>
              <a:rPr lang="en-US" sz="2800" b="1" dirty="0">
                <a:solidFill>
                  <a:srgbClr val="0D294F"/>
                </a:solidFill>
                <a:latin typeface="Arial" panose="020B0604020202020204" pitchFamily="34" charset="0"/>
                <a:cs typeface="Arial" panose="020B0604020202020204" pitchFamily="34" charset="0"/>
              </a:rPr>
              <a:t> en la Naturaleza</a:t>
            </a:r>
            <a:br>
              <a:rPr lang="en-US" sz="2800" b="1" dirty="0">
                <a:solidFill>
                  <a:srgbClr val="0D294F"/>
                </a:solidFill>
                <a:latin typeface="Arial" panose="020B0604020202020204" pitchFamily="34" charset="0"/>
                <a:cs typeface="Arial" panose="020B0604020202020204" pitchFamily="34" charset="0"/>
              </a:rPr>
            </a:br>
            <a:endParaRPr lang="en-US" sz="2800" b="1" dirty="0">
              <a:solidFill>
                <a:srgbClr val="0D294F"/>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AD8B0DF-87C8-12DB-ED72-CD469BF015F4}"/>
              </a:ext>
            </a:extLst>
          </p:cNvPr>
          <p:cNvPicPr>
            <a:picLocks noChangeAspect="1"/>
          </p:cNvPicPr>
          <p:nvPr/>
        </p:nvPicPr>
        <p:blipFill rotWithShape="1">
          <a:blip r:embed="rId3"/>
          <a:srcRect r="3061"/>
          <a:stretch/>
        </p:blipFill>
        <p:spPr>
          <a:xfrm>
            <a:off x="429768" y="1462944"/>
            <a:ext cx="4524352" cy="4347923"/>
          </a:xfrm>
          <a:prstGeom prst="rect">
            <a:avLst/>
          </a:prstGeom>
        </p:spPr>
      </p:pic>
      <p:sp>
        <p:nvSpPr>
          <p:cNvPr id="3" name="TextBox 2">
            <a:extLst>
              <a:ext uri="{FF2B5EF4-FFF2-40B4-BE49-F238E27FC236}">
                <a16:creationId xmlns:a16="http://schemas.microsoft.com/office/drawing/2014/main" id="{9DEF03C7-2DA1-02C9-3D01-17D3BE6718AA}"/>
              </a:ext>
            </a:extLst>
          </p:cNvPr>
          <p:cNvSpPr txBox="1"/>
          <p:nvPr/>
        </p:nvSpPr>
        <p:spPr>
          <a:xfrm>
            <a:off x="5224772" y="1462944"/>
            <a:ext cx="6206980" cy="2886169"/>
          </a:xfrm>
          <a:prstGeom prst="rect">
            <a:avLst/>
          </a:prstGeom>
        </p:spPr>
        <p:txBody>
          <a:bodyPr vert="horz" lIns="60960" tIns="30480" rIns="60960" bIns="30480" rtlCol="0" anchor="t">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defTabSz="609630">
              <a:lnSpc>
                <a:spcPct val="150000"/>
              </a:lnSpc>
              <a:buNone/>
            </a:pPr>
            <a:r>
              <a:rPr lang="es-ES" sz="2200" dirty="0">
                <a:solidFill>
                  <a:srgbClr val="2D2E2D"/>
                </a:solidFill>
                <a:latin typeface="Source Sans Pro Light"/>
                <a:ea typeface="Source Sans Pro Light"/>
              </a:rPr>
              <a:t>«Acciones para proteger, utilizar de manera sostenible, gestionar y restaurar ecosistemas naturales o modificados, que abordan desafíos sociales de forma efectiva y adaptativa, proporcionando beneficios para el bienestar humano y la biodiversidad.»</a:t>
            </a:r>
            <a:endParaRPr lang="en-GB" sz="2200" dirty="0">
              <a:solidFill>
                <a:srgbClr val="2D2E2D"/>
              </a:solidFill>
              <a:latin typeface="Source Sans Pro Light"/>
              <a:ea typeface="Source Sans Pro Light"/>
            </a:endParaRPr>
          </a:p>
          <a:p>
            <a:pPr algn="r" defTabSz="609630">
              <a:buNone/>
            </a:pPr>
            <a:r>
              <a:rPr lang="en-US" sz="1600" dirty="0">
                <a:solidFill>
                  <a:srgbClr val="2D2E2D"/>
                </a:solidFill>
                <a:latin typeface="Source Sans Pro Light"/>
                <a:ea typeface="Source Sans Pro Light"/>
              </a:rPr>
              <a:t>IUCN (2020). Global Standard for Nature-based Solutions</a:t>
            </a:r>
            <a:endParaRPr lang="en-US" sz="1600" dirty="0">
              <a:solidFill>
                <a:srgbClr val="2D2E2D"/>
              </a:solidFill>
              <a:ea typeface="Source Sans Pro Light"/>
            </a:endParaRPr>
          </a:p>
        </p:txBody>
      </p:sp>
    </p:spTree>
    <p:extLst>
      <p:ext uri="{BB962C8B-B14F-4D97-AF65-F5344CB8AC3E}">
        <p14:creationId xmlns:p14="http://schemas.microsoft.com/office/powerpoint/2010/main" val="3774231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A85CA48-8226-4F8D-9115-E714FB4A9144}"/>
              </a:ext>
            </a:extLst>
          </p:cNvPr>
          <p:cNvSpPr txBox="1"/>
          <p:nvPr/>
        </p:nvSpPr>
        <p:spPr>
          <a:xfrm>
            <a:off x="660400" y="341154"/>
            <a:ext cx="8710243" cy="525850"/>
          </a:xfrm>
          <a:prstGeom prst="rect">
            <a:avLst/>
          </a:prstGeom>
        </p:spPr>
        <p:txBody>
          <a:bodyPr wrap="square" lIns="0" tIns="0" rIns="0" bIns="0" rtlCol="0" anchor="t">
            <a:spAutoFit/>
          </a:bodyPr>
          <a:lstStyle/>
          <a:p>
            <a:pPr defTabSz="609630">
              <a:lnSpc>
                <a:spcPts val="4480"/>
              </a:lnSpc>
            </a:pPr>
            <a:r>
              <a:rPr lang="en-GB" sz="2933" b="1" dirty="0" err="1">
                <a:solidFill>
                  <a:srgbClr val="0D294F"/>
                </a:solidFill>
                <a:latin typeface="Arial" panose="020B0604020202020204" pitchFamily="34" charset="0"/>
                <a:cs typeface="Arial" panose="020B0604020202020204" pitchFamily="34" charset="0"/>
              </a:rPr>
              <a:t>Aclarando</a:t>
            </a:r>
            <a:r>
              <a:rPr lang="en-GB" sz="2933" b="1" dirty="0">
                <a:solidFill>
                  <a:srgbClr val="0D294F"/>
                </a:solidFill>
                <a:latin typeface="Arial" panose="020B0604020202020204" pitchFamily="34" charset="0"/>
                <a:cs typeface="Arial" panose="020B0604020202020204" pitchFamily="34" charset="0"/>
              </a:rPr>
              <a:t> </a:t>
            </a:r>
            <a:r>
              <a:rPr lang="en-GB" sz="2933" b="1" dirty="0" err="1">
                <a:solidFill>
                  <a:srgbClr val="0D294F"/>
                </a:solidFill>
                <a:latin typeface="Arial" panose="020B0604020202020204" pitchFamily="34" charset="0"/>
                <a:cs typeface="Arial" panose="020B0604020202020204" pitchFamily="34" charset="0"/>
              </a:rPr>
              <a:t>conceptos</a:t>
            </a:r>
            <a:endParaRPr lang="en-GB" sz="2933" b="1" dirty="0">
              <a:solidFill>
                <a:srgbClr val="0D294F"/>
              </a:solidFill>
              <a:latin typeface="Arial" panose="020B0604020202020204" pitchFamily="34" charset="0"/>
              <a:cs typeface="Arial" panose="020B0604020202020204" pitchFamily="34" charset="0"/>
            </a:endParaRPr>
          </a:p>
        </p:txBody>
      </p:sp>
      <p:pic>
        <p:nvPicPr>
          <p:cNvPr id="7" name="image4.png">
            <a:extLst>
              <a:ext uri="{FF2B5EF4-FFF2-40B4-BE49-F238E27FC236}">
                <a16:creationId xmlns:a16="http://schemas.microsoft.com/office/drawing/2014/main" id="{DD0FF797-DC0E-4F55-8E9E-9FE2870A79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911" b="7230"/>
          <a:stretch>
            <a:fillRect/>
          </a:stretch>
        </p:blipFill>
        <p:spPr bwMode="auto">
          <a:xfrm>
            <a:off x="660400" y="1081267"/>
            <a:ext cx="10568226"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6012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E8DF9D-2015-4791-B495-FBFDB5529B37}"/>
              </a:ext>
            </a:extLst>
          </p:cNvPr>
          <p:cNvSpPr/>
          <p:nvPr/>
        </p:nvSpPr>
        <p:spPr>
          <a:xfrm>
            <a:off x="430661" y="766632"/>
            <a:ext cx="6507979" cy="5693866"/>
          </a:xfrm>
          <a:prstGeom prst="rect">
            <a:avLst/>
          </a:prstGeom>
        </p:spPr>
        <p:txBody>
          <a:bodyPr wrap="square" lIns="91440" tIns="45720" rIns="91440" bIns="45720" anchor="t">
            <a:spAutoFit/>
          </a:bodyPr>
          <a:lstStyle/>
          <a:p>
            <a:pPr defTabSz="609630"/>
            <a:endParaRPr lang="en-GB" sz="2000" dirty="0">
              <a:solidFill>
                <a:srgbClr val="414142"/>
              </a:solidFill>
              <a:latin typeface="Calibri"/>
              <a:ea typeface="Times New Roman" panose="02020603050405020304" pitchFamily="18" charset="0"/>
              <a:cs typeface="Calibri"/>
            </a:endParaRPr>
          </a:p>
          <a:p>
            <a:pPr marL="381000" indent="-381000" defTabSz="609630">
              <a:buFont typeface="Arial" panose="020B0604020202020204" pitchFamily="34" charset="0"/>
              <a:buChar char="•"/>
            </a:pPr>
            <a:r>
              <a:rPr lang="es-ES" dirty="0">
                <a:solidFill>
                  <a:srgbClr val="414142"/>
                </a:solidFill>
                <a:latin typeface="Calibri"/>
                <a:ea typeface="Times New Roman" panose="02020603050405020304" pitchFamily="18" charset="0"/>
                <a:cs typeface="Calibri"/>
              </a:rPr>
              <a:t>Prevención y control de la erosión del suelo, aumento de la cobertura vegetal en el terreno</a:t>
            </a:r>
          </a:p>
          <a:p>
            <a:pPr marL="381000" indent="-381000" defTabSz="609630">
              <a:buFont typeface="Arial" panose="020B0604020202020204" pitchFamily="34" charset="0"/>
              <a:buChar char="•"/>
            </a:pPr>
            <a:r>
              <a:rPr lang="es-ES" dirty="0">
                <a:solidFill>
                  <a:srgbClr val="414142"/>
                </a:solidFill>
                <a:latin typeface="Calibri"/>
                <a:ea typeface="Times New Roman" panose="02020603050405020304" pitchFamily="18" charset="0"/>
                <a:cs typeface="Calibri"/>
              </a:rPr>
              <a:t>Restauración del suelo y la tierra, incremento de nutrientes del suelo mediante la promoción de lombrices, microorganismos beneficiosos, hongos…</a:t>
            </a:r>
          </a:p>
          <a:p>
            <a:pPr marL="381000" indent="-381000" defTabSz="609630">
              <a:buFont typeface="Arial" panose="020B0604020202020204" pitchFamily="34" charset="0"/>
              <a:buChar char="•"/>
            </a:pPr>
            <a:r>
              <a:rPr lang="es-ES" dirty="0">
                <a:solidFill>
                  <a:srgbClr val="414142"/>
                </a:solidFill>
                <a:latin typeface="Calibri"/>
                <a:ea typeface="Times New Roman" panose="02020603050405020304" pitchFamily="18" charset="0"/>
                <a:cs typeface="Calibri"/>
              </a:rPr>
              <a:t>Forestación y reforestación</a:t>
            </a:r>
          </a:p>
          <a:p>
            <a:pPr marL="381000" indent="-381000" defTabSz="609630">
              <a:buFont typeface="Arial" panose="020B0604020202020204" pitchFamily="34" charset="0"/>
              <a:buChar char="•"/>
            </a:pPr>
            <a:r>
              <a:rPr lang="es-ES" dirty="0">
                <a:solidFill>
                  <a:srgbClr val="414142"/>
                </a:solidFill>
                <a:latin typeface="Calibri"/>
                <a:ea typeface="Times New Roman" panose="02020603050405020304" pitchFamily="18" charset="0"/>
                <a:cs typeface="Calibri"/>
              </a:rPr>
              <a:t>Biorremediación</a:t>
            </a:r>
          </a:p>
          <a:p>
            <a:pPr marL="381000" indent="-381000" defTabSz="609630">
              <a:buFont typeface="Arial" panose="020B0604020202020204" pitchFamily="34" charset="0"/>
              <a:buChar char="•"/>
            </a:pPr>
            <a:r>
              <a:rPr lang="es-ES" dirty="0" err="1">
                <a:solidFill>
                  <a:srgbClr val="414142"/>
                </a:solidFill>
                <a:latin typeface="Calibri"/>
                <a:ea typeface="Times New Roman" panose="02020603050405020304" pitchFamily="18" charset="0"/>
                <a:cs typeface="Calibri"/>
              </a:rPr>
              <a:t>Rewilding</a:t>
            </a:r>
            <a:r>
              <a:rPr lang="es-ES" dirty="0">
                <a:solidFill>
                  <a:srgbClr val="414142"/>
                </a:solidFill>
                <a:latin typeface="Calibri"/>
                <a:ea typeface="Times New Roman" panose="02020603050405020304" pitchFamily="18" charset="0"/>
                <a:cs typeface="Calibri"/>
              </a:rPr>
              <a:t> enfocado en el suelo</a:t>
            </a:r>
          </a:p>
          <a:p>
            <a:pPr marL="381000" indent="-381000" defTabSz="609630">
              <a:buFont typeface="Arial" panose="020B0604020202020204" pitchFamily="34" charset="0"/>
              <a:buChar char="•"/>
            </a:pPr>
            <a:r>
              <a:rPr lang="es-ES" dirty="0">
                <a:solidFill>
                  <a:srgbClr val="414142"/>
                </a:solidFill>
                <a:latin typeface="Calibri"/>
                <a:ea typeface="Times New Roman" panose="02020603050405020304" pitchFamily="18" charset="0"/>
                <a:cs typeface="Calibri"/>
              </a:rPr>
              <a:t>Agricultura de conservación</a:t>
            </a:r>
          </a:p>
          <a:p>
            <a:pPr marL="381000" indent="-381000" defTabSz="609630">
              <a:buFont typeface="Arial" panose="020B0604020202020204" pitchFamily="34" charset="0"/>
              <a:buChar char="•"/>
            </a:pPr>
            <a:r>
              <a:rPr lang="es-ES" dirty="0">
                <a:solidFill>
                  <a:srgbClr val="414142"/>
                </a:solidFill>
                <a:latin typeface="Calibri"/>
                <a:ea typeface="Times New Roman" panose="02020603050405020304" pitchFamily="18" charset="0"/>
                <a:cs typeface="Calibri"/>
              </a:rPr>
              <a:t>Agroforestería y sistemas silvopastoriles</a:t>
            </a:r>
          </a:p>
          <a:p>
            <a:pPr marL="381000" indent="-381000" defTabSz="609630">
              <a:buFont typeface="Arial" panose="020B0604020202020204" pitchFamily="34" charset="0"/>
              <a:buChar char="•"/>
            </a:pPr>
            <a:r>
              <a:rPr lang="es-ES" dirty="0">
                <a:solidFill>
                  <a:srgbClr val="414142"/>
                </a:solidFill>
                <a:latin typeface="Calibri"/>
                <a:ea typeface="Times New Roman" panose="02020603050405020304" pitchFamily="18" charset="0"/>
                <a:cs typeface="Calibri"/>
              </a:rPr>
              <a:t>Agricultura orgánica</a:t>
            </a:r>
          </a:p>
          <a:p>
            <a:pPr marL="381000" indent="-381000" defTabSz="609630">
              <a:buFont typeface="Arial" panose="020B0604020202020204" pitchFamily="34" charset="0"/>
              <a:buChar char="•"/>
            </a:pPr>
            <a:r>
              <a:rPr lang="es-ES" dirty="0">
                <a:solidFill>
                  <a:srgbClr val="414142"/>
                </a:solidFill>
                <a:latin typeface="Calibri"/>
                <a:ea typeface="Times New Roman" panose="02020603050405020304" pitchFamily="18" charset="0"/>
                <a:cs typeface="Calibri"/>
              </a:rPr>
              <a:t>Agroecología</a:t>
            </a:r>
          </a:p>
          <a:p>
            <a:pPr marL="381000" indent="-381000" defTabSz="609630">
              <a:buFont typeface="Arial" panose="020B0604020202020204" pitchFamily="34" charset="0"/>
              <a:buChar char="•"/>
            </a:pPr>
            <a:r>
              <a:rPr lang="es-ES" dirty="0">
                <a:solidFill>
                  <a:srgbClr val="414142"/>
                </a:solidFill>
                <a:latin typeface="Calibri"/>
                <a:ea typeface="Times New Roman" panose="02020603050405020304" pitchFamily="18" charset="0"/>
                <a:cs typeface="Calibri"/>
              </a:rPr>
              <a:t>Prácticas de agricultura regenerativa: cultivos de cobertura, reducción del laboreo, diversificación de cultivos, enmiendas orgánicas del suelo, acolchado, reducción de la conversión de uso del suelo</a:t>
            </a:r>
          </a:p>
          <a:p>
            <a:pPr marL="381000" indent="-381000" defTabSz="609630">
              <a:buFont typeface="Arial" panose="020B0604020202020204" pitchFamily="34" charset="0"/>
              <a:buChar char="•"/>
            </a:pPr>
            <a:r>
              <a:rPr lang="es-ES" dirty="0">
                <a:solidFill>
                  <a:srgbClr val="414142"/>
                </a:solidFill>
                <a:latin typeface="Calibri"/>
                <a:ea typeface="Times New Roman" panose="02020603050405020304" pitchFamily="18" charset="0"/>
                <a:cs typeface="Calibri"/>
              </a:rPr>
              <a:t>Restauración de especies “biofiltro” y zonas de amortiguamiento para el tratamiento de aguas residuales agrícolas</a:t>
            </a:r>
            <a:endParaRPr lang="en-GB" sz="2000" dirty="0">
              <a:solidFill>
                <a:srgbClr val="414142"/>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4" name="TextBox 5">
            <a:extLst>
              <a:ext uri="{FF2B5EF4-FFF2-40B4-BE49-F238E27FC236}">
                <a16:creationId xmlns:a16="http://schemas.microsoft.com/office/drawing/2014/main" id="{D65379F7-235F-44EB-A3CA-79BDA612C9F7}"/>
              </a:ext>
            </a:extLst>
          </p:cNvPr>
          <p:cNvSpPr txBox="1"/>
          <p:nvPr/>
        </p:nvSpPr>
        <p:spPr>
          <a:xfrm>
            <a:off x="1841772" y="493223"/>
            <a:ext cx="8508621" cy="984885"/>
          </a:xfrm>
          <a:prstGeom prst="rect">
            <a:avLst/>
          </a:prstGeom>
        </p:spPr>
        <p:txBody>
          <a:bodyPr wrap="square" lIns="0" tIns="0" rIns="0" bIns="0" rtlCol="0" anchor="t">
            <a:spAutoFit/>
          </a:bodyPr>
          <a:lstStyle/>
          <a:p>
            <a:pPr defTabSz="609630"/>
            <a:r>
              <a:rPr lang="en-GB" sz="3200" dirty="0" err="1">
                <a:solidFill>
                  <a:srgbClr val="4F81BD"/>
                </a:solidFill>
                <a:latin typeface="Helveticish Bold"/>
              </a:rPr>
              <a:t>Ejemplos</a:t>
            </a:r>
            <a:r>
              <a:rPr lang="en-GB" sz="3200" dirty="0">
                <a:solidFill>
                  <a:srgbClr val="4F81BD"/>
                </a:solidFill>
                <a:latin typeface="Helveticish Bold"/>
              </a:rPr>
              <a:t> </a:t>
            </a:r>
            <a:r>
              <a:rPr lang="en-GB" sz="3200" dirty="0" err="1">
                <a:solidFill>
                  <a:srgbClr val="4F81BD"/>
                </a:solidFill>
                <a:latin typeface="Helveticish Bold"/>
              </a:rPr>
              <a:t>SbN</a:t>
            </a:r>
            <a:r>
              <a:rPr lang="en-GB" sz="3200" dirty="0">
                <a:solidFill>
                  <a:srgbClr val="4F81BD"/>
                </a:solidFill>
                <a:latin typeface="Helveticish Bold"/>
              </a:rPr>
              <a:t> para </a:t>
            </a:r>
            <a:r>
              <a:rPr lang="en-GB" sz="3200" dirty="0" err="1">
                <a:solidFill>
                  <a:srgbClr val="4F81BD"/>
                </a:solidFill>
                <a:latin typeface="Helveticish Bold"/>
              </a:rPr>
              <a:t>agricultura</a:t>
            </a:r>
            <a:r>
              <a:rPr lang="en-GB" sz="3200" dirty="0">
                <a:solidFill>
                  <a:srgbClr val="4F81BD"/>
                </a:solidFill>
                <a:latin typeface="Helveticish Bold"/>
              </a:rPr>
              <a:t> </a:t>
            </a:r>
            <a:endParaRPr lang="en-GB" sz="3200" dirty="0">
              <a:solidFill>
                <a:srgbClr val="4F81BD"/>
              </a:solidFill>
              <a:ea typeface="+mn-lt"/>
              <a:cs typeface="+mn-lt"/>
            </a:endParaRPr>
          </a:p>
          <a:p>
            <a:pPr defTabSz="609630"/>
            <a:endParaRPr lang="en-GB" sz="3200" dirty="0">
              <a:solidFill>
                <a:srgbClr val="FF0000"/>
              </a:solidFill>
              <a:latin typeface="Helveticish Bold"/>
            </a:endParaRPr>
          </a:p>
        </p:txBody>
      </p:sp>
      <p:pic>
        <p:nvPicPr>
          <p:cNvPr id="6" name="Picture 5" descr="A field of flowers and grass&#10;&#10;Description automatically generated">
            <a:extLst>
              <a:ext uri="{FF2B5EF4-FFF2-40B4-BE49-F238E27FC236}">
                <a16:creationId xmlns:a16="http://schemas.microsoft.com/office/drawing/2014/main" id="{6AE2FDD3-861D-8EBA-AE9D-11EE0115C8B5}"/>
              </a:ext>
            </a:extLst>
          </p:cNvPr>
          <p:cNvPicPr>
            <a:picLocks noChangeAspect="1"/>
          </p:cNvPicPr>
          <p:nvPr/>
        </p:nvPicPr>
        <p:blipFill>
          <a:blip r:embed="rId3"/>
          <a:stretch>
            <a:fillRect/>
          </a:stretch>
        </p:blipFill>
        <p:spPr>
          <a:xfrm>
            <a:off x="7165136" y="2109502"/>
            <a:ext cx="4596203" cy="3008127"/>
          </a:xfrm>
          <a:prstGeom prst="rect">
            <a:avLst/>
          </a:prstGeom>
        </p:spPr>
      </p:pic>
      <p:sp>
        <p:nvSpPr>
          <p:cNvPr id="11" name="TextBox 10">
            <a:extLst>
              <a:ext uri="{FF2B5EF4-FFF2-40B4-BE49-F238E27FC236}">
                <a16:creationId xmlns:a16="http://schemas.microsoft.com/office/drawing/2014/main" id="{D12669D1-561D-96F3-032F-2C3B484F6990}"/>
              </a:ext>
            </a:extLst>
          </p:cNvPr>
          <p:cNvSpPr txBox="1"/>
          <p:nvPr/>
        </p:nvSpPr>
        <p:spPr>
          <a:xfrm>
            <a:off x="7330452" y="5174073"/>
            <a:ext cx="4430887"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900" dirty="0"/>
              <a:t>Las áreas de flores silvestres en pastizales y tierras de cultivo mejoran  la polinización y la productividad del terreno, así como la biodiversidad. </a:t>
            </a:r>
            <a:r>
              <a:rPr lang="en-US" sz="900" i="1" dirty="0">
                <a:solidFill>
                  <a:schemeClr val="bg1">
                    <a:lumMod val="76000"/>
                  </a:schemeClr>
                </a:solidFill>
                <a:ea typeface="+mn-lt"/>
                <a:cs typeface="+mn-lt"/>
              </a:rPr>
              <a:t>© "</a:t>
            </a:r>
            <a:r>
              <a:rPr lang="en-US" sz="900" i="1" dirty="0">
                <a:solidFill>
                  <a:schemeClr val="bg1">
                    <a:lumMod val="76000"/>
                  </a:schemeClr>
                </a:solidFill>
                <a:ea typeface="+mn-lt"/>
                <a:cs typeface="+mn-lt"/>
                <a:hlinkClick r:id="rId4">
                  <a:extLst>
                    <a:ext uri="{A12FA001-AC4F-418D-AE19-62706E023703}">
                      <ahyp:hlinkClr xmlns:ahyp="http://schemas.microsoft.com/office/drawing/2018/hyperlinkcolor" val="tx"/>
                    </a:ext>
                  </a:extLst>
                </a:hlinkClick>
              </a:rPr>
              <a:t>Aldea del Rey</a:t>
            </a:r>
            <a:r>
              <a:rPr lang="en-US" sz="900" i="1" dirty="0">
                <a:solidFill>
                  <a:schemeClr val="bg1">
                    <a:lumMod val="76000"/>
                  </a:schemeClr>
                </a:solidFill>
                <a:ea typeface="+mn-lt"/>
                <a:cs typeface="+mn-lt"/>
              </a:rPr>
              <a:t>" by </a:t>
            </a:r>
            <a:r>
              <a:rPr lang="en-US" sz="900" i="1" dirty="0">
                <a:solidFill>
                  <a:schemeClr val="bg1">
                    <a:lumMod val="76000"/>
                  </a:schemeClr>
                </a:solidFill>
                <a:ea typeface="+mn-lt"/>
                <a:cs typeface="+mn-lt"/>
                <a:hlinkClick r:id="rId5">
                  <a:extLst>
                    <a:ext uri="{A12FA001-AC4F-418D-AE19-62706E023703}">
                      <ahyp:hlinkClr xmlns:ahyp="http://schemas.microsoft.com/office/drawing/2018/hyperlinkcolor" val="tx"/>
                    </a:ext>
                  </a:extLst>
                </a:hlinkClick>
              </a:rPr>
              <a:t>Miguel Ángel Prieto Ciudad</a:t>
            </a:r>
            <a:r>
              <a:rPr lang="en-US" sz="900" i="1" dirty="0">
                <a:solidFill>
                  <a:schemeClr val="bg1">
                    <a:lumMod val="76000"/>
                  </a:schemeClr>
                </a:solidFill>
                <a:ea typeface="+mn-lt"/>
                <a:cs typeface="+mn-lt"/>
              </a:rPr>
              <a:t> </a:t>
            </a:r>
            <a:r>
              <a:rPr lang="en-US" sz="900" i="1" dirty="0">
                <a:solidFill>
                  <a:schemeClr val="bg1">
                    <a:lumMod val="76000"/>
                  </a:schemeClr>
                </a:solidFill>
                <a:ea typeface="+mn-lt"/>
                <a:cs typeface="+mn-lt"/>
                <a:hlinkClick r:id="rId6">
                  <a:extLst>
                    <a:ext uri="{A12FA001-AC4F-418D-AE19-62706E023703}">
                      <ahyp:hlinkClr xmlns:ahyp="http://schemas.microsoft.com/office/drawing/2018/hyperlinkcolor" val="tx"/>
                    </a:ext>
                  </a:extLst>
                </a:hlinkClick>
              </a:rPr>
              <a:t>CC BY-NC-SA 2.0</a:t>
            </a:r>
            <a:r>
              <a:rPr lang="en-US" sz="900" i="1" dirty="0">
                <a:solidFill>
                  <a:schemeClr val="bg1">
                    <a:lumMod val="76000"/>
                  </a:schemeClr>
                </a:solidFill>
                <a:ea typeface="+mn-lt"/>
                <a:cs typeface="+mn-lt"/>
              </a:rPr>
              <a:t>.</a:t>
            </a:r>
            <a:endParaRPr lang="en-US" sz="1200" i="1" dirty="0">
              <a:solidFill>
                <a:schemeClr val="bg1">
                  <a:lumMod val="76000"/>
                </a:schemeClr>
              </a:solidFill>
            </a:endParaRPr>
          </a:p>
        </p:txBody>
      </p:sp>
    </p:spTree>
    <p:extLst>
      <p:ext uri="{BB962C8B-B14F-4D97-AF65-F5344CB8AC3E}">
        <p14:creationId xmlns:p14="http://schemas.microsoft.com/office/powerpoint/2010/main" val="2495090148"/>
      </p:ext>
    </p:extLst>
  </p:cSld>
  <p:clrMapOvr>
    <a:masterClrMapping/>
  </p:clrMapOvr>
</p:sld>
</file>

<file path=ppt/theme/theme1.xml><?xml version="1.0" encoding="utf-8"?>
<a:theme xmlns:a="http://schemas.openxmlformats.org/drawingml/2006/main" name="IUCN 16x9 English">
  <a:themeElements>
    <a:clrScheme name="BABOO">
      <a:dk1>
        <a:srgbClr val="000000"/>
      </a:dk1>
      <a:lt1>
        <a:srgbClr val="FFFFFF"/>
      </a:lt1>
      <a:dk2>
        <a:srgbClr val="58585A"/>
      </a:dk2>
      <a:lt2>
        <a:srgbClr val="CD202C"/>
      </a:lt2>
      <a:accent1>
        <a:srgbClr val="7F7F7F"/>
      </a:accent1>
      <a:accent2>
        <a:srgbClr val="A6A6A6"/>
      </a:accent2>
      <a:accent3>
        <a:srgbClr val="BFBFBF"/>
      </a:accent3>
      <a:accent4>
        <a:srgbClr val="D9D9D9"/>
      </a:accent4>
      <a:accent5>
        <a:srgbClr val="F2F2F2"/>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UCN 16x9 English" id="{297C8188-82F6-46B5-AD4D-69D5DE372830}" vid="{88E07FC3-16DA-47F9-AA85-3B20582418E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0181C58662AA344A2A5016E6B0A94E5" ma:contentTypeVersion="14" ma:contentTypeDescription="Create a new document." ma:contentTypeScope="" ma:versionID="8260ef45e1294421774a3d5e7ee85a9b">
  <xsd:schema xmlns:xsd="http://www.w3.org/2001/XMLSchema" xmlns:xs="http://www.w3.org/2001/XMLSchema" xmlns:p="http://schemas.microsoft.com/office/2006/metadata/properties" xmlns:ns2="e0241bdf-1b45-48ba-9095-4b68df11cafb" xmlns:ns3="7eb5b803-79de-4d29-8103-5de9bea2b5a8" targetNamespace="http://schemas.microsoft.com/office/2006/metadata/properties" ma:root="true" ma:fieldsID="dd73b7ce9dc61f4b4c9ebf80c3c1c084" ns2:_="" ns3:_="">
    <xsd:import namespace="e0241bdf-1b45-48ba-9095-4b68df11cafb"/>
    <xsd:import namespace="7eb5b803-79de-4d29-8103-5de9bea2b5a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241bdf-1b45-48ba-9095-4b68df11ca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3e8566c-cd23-4427-80f6-db2d3da7b4df"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b5b803-79de-4d29-8103-5de9bea2b5a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5a679f4-8d6a-40aa-a017-94d4063a535d}" ma:internalName="TaxCatchAll" ma:showField="CatchAllData" ma:web="7eb5b803-79de-4d29-8103-5de9bea2b5a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0241bdf-1b45-48ba-9095-4b68df11cafb">
      <Terms xmlns="http://schemas.microsoft.com/office/infopath/2007/PartnerControls"/>
    </lcf76f155ced4ddcb4097134ff3c332f>
    <TaxCatchAll xmlns="7eb5b803-79de-4d29-8103-5de9bea2b5a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3BD372-265C-4BA4-B362-08CB2805B4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241bdf-1b45-48ba-9095-4b68df11cafb"/>
    <ds:schemaRef ds:uri="7eb5b803-79de-4d29-8103-5de9bea2b5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CE9C144-A782-409F-A3E5-163011C721FF}">
  <ds:schemaRefs>
    <ds:schemaRef ds:uri="http://schemas.microsoft.com/office/2006/metadata/properties"/>
    <ds:schemaRef ds:uri="http://schemas.microsoft.com/office/infopath/2007/PartnerControls"/>
    <ds:schemaRef ds:uri="e0241bdf-1b45-48ba-9095-4b68df11cafb"/>
    <ds:schemaRef ds:uri="7eb5b803-79de-4d29-8103-5de9bea2b5a8"/>
  </ds:schemaRefs>
</ds:datastoreItem>
</file>

<file path=customXml/itemProps3.xml><?xml version="1.0" encoding="utf-8"?>
<ds:datastoreItem xmlns:ds="http://schemas.openxmlformats.org/officeDocument/2006/customXml" ds:itemID="{5CD5C20F-A78E-4F68-8423-0E56AA05684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Default Theme</Template>
  <TotalTime>313</TotalTime>
  <Words>1047</Words>
  <Application>Microsoft Office PowerPoint</Application>
  <PresentationFormat>Widescreen</PresentationFormat>
  <Paragraphs>95</Paragraphs>
  <Slides>11</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11</vt:i4>
      </vt:variant>
    </vt:vector>
  </HeadingPairs>
  <TitlesOfParts>
    <vt:vector size="23" baseType="lpstr">
      <vt:lpstr>Amasis MT Pro Light</vt:lpstr>
      <vt:lpstr>Aptos</vt:lpstr>
      <vt:lpstr>Arial</vt:lpstr>
      <vt:lpstr>Calibri</vt:lpstr>
      <vt:lpstr>Helvetica Neue</vt:lpstr>
      <vt:lpstr>Helvetica Neue Light</vt:lpstr>
      <vt:lpstr>Helveticish Bold</vt:lpstr>
      <vt:lpstr>Lato</vt:lpstr>
      <vt:lpstr>Segoe UI</vt:lpstr>
      <vt:lpstr>Source Sans Pro Light</vt:lpstr>
      <vt:lpstr>Wingdings</vt:lpstr>
      <vt:lpstr>IUCN 16x9 English</vt:lpstr>
      <vt:lpstr>Taller MEDCONECTA Herramientas y Metodologías para la Infraestructura Verde</vt:lpstr>
      <vt:lpstr>La Conectividad Ecológica</vt:lpstr>
      <vt:lpstr>Objetivo</vt:lpstr>
      <vt:lpstr>Objetivo del Taller </vt:lpstr>
      <vt:lpstr>Agenda</vt:lpstr>
      <vt:lpstr>PowerPoint Presentation</vt:lpstr>
      <vt:lpstr>PowerPoint Presentation</vt:lpstr>
      <vt:lpstr>PowerPoint Presentation</vt:lpstr>
      <vt:lpstr>PowerPoint Presentation</vt:lpstr>
      <vt:lpstr>PowerPoint Presentation</vt:lpstr>
      <vt:lpstr>PowerPoint Presentation</vt:lpstr>
    </vt:vector>
  </TitlesOfParts>
  <Company>IUCN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NUMA Catherine</dc:creator>
  <cp:lastModifiedBy>WEAVER Faye</cp:lastModifiedBy>
  <cp:revision>3</cp:revision>
  <dcterms:created xsi:type="dcterms:W3CDTF">2025-06-24T06:08:01Z</dcterms:created>
  <dcterms:modified xsi:type="dcterms:W3CDTF">2025-11-24T08:47:19Z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0x010100A0181C58662AA344A2A5016E6B0A94E5</vt:lpwstr>
  </property>
</Properties>
</file>